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63" r:id="rId3"/>
    <p:sldId id="264" r:id="rId4"/>
    <p:sldId id="265" r:id="rId5"/>
    <p:sldId id="266" r:id="rId6"/>
    <p:sldId id="267" r:id="rId7"/>
    <p:sldId id="2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D739"/>
    <a:srgbClr val="00647B"/>
    <a:srgbClr val="7278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95"/>
    <p:restoredTop sz="94723"/>
  </p:normalViewPr>
  <p:slideViewPr>
    <p:cSldViewPr snapToGrid="0" snapToObjects="1">
      <p:cViewPr varScale="1">
        <p:scale>
          <a:sx n="108" d="100"/>
          <a:sy n="108" d="100"/>
        </p:scale>
        <p:origin x="2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95F-495D-A42F-D1DF5AA3DDF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95F-495D-A42F-D1DF5AA3DDF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4-895F-495D-A42F-D1DF5AA3DDF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2-895F-495D-A42F-D1DF5AA3DDF1}"/>
              </c:ext>
            </c:extLst>
          </c:dPt>
          <c:dLbls>
            <c:dLbl>
              <c:idx val="0"/>
              <c:layout>
                <c:manualLayout>
                  <c:x val="-0.21823445110405976"/>
                  <c:y val="-0.33789140545473129"/>
                </c:manualLayout>
              </c:layout>
              <c:tx>
                <c:rich>
                  <a:bodyPr/>
                  <a:lstStyle/>
                  <a:p>
                    <a:fld id="{C5F05DA3-BF38-4AB8-B0B1-E447C21924A4}" type="VALUE">
                      <a:rPr lang="en-US" sz="2400">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F-495D-A42F-D1DF5AA3DDF1}"/>
                </c:ext>
              </c:extLst>
            </c:dLbl>
            <c:dLbl>
              <c:idx val="1"/>
              <c:layout>
                <c:manualLayout>
                  <c:x val="8.0273909324767245E-2"/>
                  <c:y val="5.2163896906337368E-2"/>
                </c:manualLayout>
              </c:layout>
              <c:tx>
                <c:rich>
                  <a:bodyPr/>
                  <a:lstStyle/>
                  <a:p>
                    <a:fld id="{B209CB27-308B-456C-9C23-C29B99817C94}" type="VALUE">
                      <a:rPr lang="en-US">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F-495D-A42F-D1DF5AA3DDF1}"/>
                </c:ext>
              </c:extLst>
            </c:dLbl>
            <c:dLbl>
              <c:idx val="2"/>
              <c:layout>
                <c:manualLayout>
                  <c:x val="2.4318695237722076E-2"/>
                  <c:y val="-3.442476095671735E-2"/>
                </c:manualLayout>
              </c:layout>
              <c:tx>
                <c:rich>
                  <a:bodyPr/>
                  <a:lstStyle/>
                  <a:p>
                    <a:fld id="{672A49E2-F830-4EF7-B14E-7903BFDD435B}" type="VALUE">
                      <a:rPr lang="en-US">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95F-495D-A42F-D1DF5AA3DDF1}"/>
                </c:ext>
              </c:extLst>
            </c:dLbl>
            <c:dLbl>
              <c:idx val="3"/>
              <c:layout>
                <c:manualLayout>
                  <c:x val="4.9694196341129003E-2"/>
                  <c:y val="-4.1154846825251093E-3"/>
                </c:manualLayout>
              </c:layout>
              <c:tx>
                <c:rich>
                  <a:bodyPr/>
                  <a:lstStyle/>
                  <a:p>
                    <a:fld id="{5C041178-6724-4B12-8F4F-BDF7E4FC3844}" type="VALUE">
                      <a:rPr lang="en-US">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95F-495D-A42F-D1DF5AA3DD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numRef>
              <c:f>Sheet1!$A$2:$A$5</c:f>
              <c:numCache>
                <c:formatCode>General</c:formatCode>
                <c:ptCount val="4"/>
              </c:numCache>
            </c:numRef>
          </c:cat>
          <c:val>
            <c:numRef>
              <c:f>Sheet1!$B$2:$B$5</c:f>
              <c:numCache>
                <c:formatCode>0.00%</c:formatCode>
                <c:ptCount val="4"/>
                <c:pt idx="0">
                  <c:v>0.878</c:v>
                </c:pt>
                <c:pt idx="1">
                  <c:v>6.4000000000000001E-2</c:v>
                </c:pt>
                <c:pt idx="2">
                  <c:v>4.5999999999999999E-2</c:v>
                </c:pt>
                <c:pt idx="3">
                  <c:v>1.0999999999999999E-2</c:v>
                </c:pt>
              </c:numCache>
            </c:numRef>
          </c:val>
          <c:extLst>
            <c:ext xmlns:c16="http://schemas.microsoft.com/office/drawing/2014/chart" uri="{C3380CC4-5D6E-409C-BE32-E72D297353CC}">
              <c16:uniqueId val="{00000000-895F-495D-A42F-D1DF5AA3DDF1}"/>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95F-495D-A42F-D1DF5AA3DDF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95F-495D-A42F-D1DF5AA3DDF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4-895F-495D-A42F-D1DF5AA3DDF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2-895F-495D-A42F-D1DF5AA3DDF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0-4EA6-45F7-B229-1CF1F0380DE6}"/>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4EA6-45F7-B229-1CF1F0380DE6}"/>
              </c:ext>
            </c:extLst>
          </c:dPt>
          <c:dLbls>
            <c:dLbl>
              <c:idx val="0"/>
              <c:layout>
                <c:manualLayout>
                  <c:x val="-0.20579664015878613"/>
                  <c:y val="-0.32972814189766098"/>
                </c:manualLayout>
              </c:layout>
              <c:tx>
                <c:rich>
                  <a:bodyPr/>
                  <a:lstStyle/>
                  <a:p>
                    <a:fld id="{C5F05DA3-BF38-4AB8-B0B1-E447C21924A4}" type="VALUE">
                      <a:rPr lang="en-US" sz="1200">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F-495D-A42F-D1DF5AA3DDF1}"/>
                </c:ext>
              </c:extLst>
            </c:dLbl>
            <c:dLbl>
              <c:idx val="1"/>
              <c:layout>
                <c:manualLayout>
                  <c:x val="-7.9847644977213677E-3"/>
                  <c:y val="-1.834720266812305E-2"/>
                </c:manualLayout>
              </c:layout>
              <c:tx>
                <c:rich>
                  <a:bodyPr/>
                  <a:lstStyle/>
                  <a:p>
                    <a:fld id="{B209CB27-308B-456C-9C23-C29B99817C94}" type="VALUE">
                      <a:rPr lang="en-US">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F-495D-A42F-D1DF5AA3DDF1}"/>
                </c:ext>
              </c:extLst>
            </c:dLbl>
            <c:dLbl>
              <c:idx val="2"/>
              <c:layout>
                <c:manualLayout>
                  <c:x val="-0.12868874133270664"/>
                  <c:y val="5.9929710229854792E-2"/>
                </c:manualLayout>
              </c:layout>
              <c:tx>
                <c:rich>
                  <a:bodyPr/>
                  <a:lstStyle/>
                  <a:p>
                    <a:fld id="{672A49E2-F830-4EF7-B14E-7903BFDD435B}" type="VALUE">
                      <a:rPr lang="en-US">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95F-495D-A42F-D1DF5AA3DDF1}"/>
                </c:ext>
              </c:extLst>
            </c:dLbl>
            <c:dLbl>
              <c:idx val="3"/>
              <c:layout>
                <c:manualLayout>
                  <c:x val="-8.0902736971311423E-2"/>
                  <c:y val="-0.27894535777055918"/>
                </c:manualLayout>
              </c:layout>
              <c:tx>
                <c:rich>
                  <a:bodyPr/>
                  <a:lstStyle/>
                  <a:p>
                    <a:fld id="{77D0BA54-860E-48D1-9F36-0ACCDF8C1A67}" type="VALUE">
                      <a:rPr lang="en-US" sz="2400" dirty="0">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95F-495D-A42F-D1DF5AA3DDF1}"/>
                </c:ext>
              </c:extLst>
            </c:dLbl>
            <c:dLbl>
              <c:idx val="4"/>
              <c:layout>
                <c:manualLayout>
                  <c:x val="0.1299449275930061"/>
                  <c:y val="7.9542754396538781E-2"/>
                </c:manualLayout>
              </c:layout>
              <c:tx>
                <c:rich>
                  <a:bodyPr/>
                  <a:lstStyle/>
                  <a:p>
                    <a:fld id="{839AFC4A-35C0-4063-B405-7F3B145BFB3A}" type="VALUE">
                      <a:rPr lang="en-US">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EA6-45F7-B229-1CF1F0380DE6}"/>
                </c:ext>
              </c:extLst>
            </c:dLbl>
            <c:dLbl>
              <c:idx val="5"/>
              <c:tx>
                <c:rich>
                  <a:bodyPr/>
                  <a:lstStyle/>
                  <a:p>
                    <a:fld id="{8890F8D1-B561-420E-8684-739D6CA27760}" type="VALUE">
                      <a:rPr lang="en-US">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A6-45F7-B229-1CF1F0380DE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Sheet1!$A$2:$A$7</c:f>
              <c:strCache>
                <c:ptCount val="6"/>
                <c:pt idx="0">
                  <c:v>Less than 10</c:v>
                </c:pt>
                <c:pt idx="1">
                  <c:v>10 to 29%</c:v>
                </c:pt>
                <c:pt idx="2">
                  <c:v>30 to 59%</c:v>
                </c:pt>
                <c:pt idx="3">
                  <c:v>60 to 100%</c:v>
                </c:pt>
                <c:pt idx="4">
                  <c:v>Do not know</c:v>
                </c:pt>
                <c:pt idx="5">
                  <c:v>Prefer not to answer</c:v>
                </c:pt>
              </c:strCache>
            </c:strRef>
          </c:cat>
          <c:val>
            <c:numRef>
              <c:f>Sheet1!$B$2:$B$7</c:f>
              <c:numCache>
                <c:formatCode>0.0%</c:formatCode>
                <c:ptCount val="6"/>
                <c:pt idx="0">
                  <c:v>1.0999999999999999E-2</c:v>
                </c:pt>
                <c:pt idx="1">
                  <c:v>3.7999999999999999E-2</c:v>
                </c:pt>
                <c:pt idx="2">
                  <c:v>0.16200000000000001</c:v>
                </c:pt>
                <c:pt idx="3">
                  <c:v>0.54300000000000004</c:v>
                </c:pt>
                <c:pt idx="4">
                  <c:v>0.24099999999999999</c:v>
                </c:pt>
                <c:pt idx="5">
                  <c:v>4.0000000000000001E-3</c:v>
                </c:pt>
              </c:numCache>
            </c:numRef>
          </c:val>
          <c:extLst>
            <c:ext xmlns:c16="http://schemas.microsoft.com/office/drawing/2014/chart" uri="{C3380CC4-5D6E-409C-BE32-E72D297353CC}">
              <c16:uniqueId val="{00000000-895F-495D-A42F-D1DF5AA3DDF1}"/>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5686805473942625"/>
          <c:y val="0.86550241244792703"/>
          <c:w val="0.71649937140210418"/>
          <c:h val="0.112916937833828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95F-495D-A42F-D1DF5AA3DDF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95F-495D-A42F-D1DF5AA3DDF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4-895F-495D-A42F-D1DF5AA3DDF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2-895F-495D-A42F-D1DF5AA3DDF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0-EDD9-4195-826B-673FCEC2A7F7}"/>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EDD9-4195-826B-673FCEC2A7F7}"/>
              </c:ext>
            </c:extLst>
          </c:dPt>
          <c:dLbls>
            <c:dLbl>
              <c:idx val="0"/>
              <c:layout>
                <c:manualLayout>
                  <c:x val="4.2959578746686516E-2"/>
                  <c:y val="-3.6013168612065431E-2"/>
                </c:manualLayout>
              </c:layout>
              <c:tx>
                <c:rich>
                  <a:bodyPr/>
                  <a:lstStyle/>
                  <a:p>
                    <a:fld id="{C5F05DA3-BF38-4AB8-B0B1-E447C21924A4}" type="VALUE">
                      <a:rPr lang="en-US" sz="1200">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F-495D-A42F-D1DF5AA3DDF1}"/>
                </c:ext>
              </c:extLst>
            </c:dLbl>
            <c:dLbl>
              <c:idx val="1"/>
              <c:tx>
                <c:rich>
                  <a:bodyPr/>
                  <a:lstStyle/>
                  <a:p>
                    <a:fld id="{B209CB27-308B-456C-9C23-C29B99817C94}" type="VALUE">
                      <a:rPr lang="en-US">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F-495D-A42F-D1DF5AA3DDF1}"/>
                </c:ext>
              </c:extLst>
            </c:dLbl>
            <c:dLbl>
              <c:idx val="2"/>
              <c:layout>
                <c:manualLayout>
                  <c:x val="-7.1557892949948576E-2"/>
                  <c:y val="5.7494790264817922E-2"/>
                </c:manualLayout>
              </c:layout>
              <c:tx>
                <c:rich>
                  <a:bodyPr/>
                  <a:lstStyle/>
                  <a:p>
                    <a:fld id="{672A49E2-F830-4EF7-B14E-7903BFDD435B}" type="VALUE">
                      <a:rPr lang="en-US">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95F-495D-A42F-D1DF5AA3DDF1}"/>
                </c:ext>
              </c:extLst>
            </c:dLbl>
            <c:dLbl>
              <c:idx val="3"/>
              <c:layout>
                <c:manualLayout>
                  <c:x val="-0.27783474360481064"/>
                  <c:y val="-0.3325079247917575"/>
                </c:manualLayout>
              </c:layout>
              <c:tx>
                <c:rich>
                  <a:bodyPr/>
                  <a:lstStyle/>
                  <a:p>
                    <a:fld id="{C7A52002-776B-4191-8895-888EB6D08A96}" type="VALUE">
                      <a:rPr lang="en-US" sz="2400" dirty="0">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95F-495D-A42F-D1DF5AA3DDF1}"/>
                </c:ext>
              </c:extLst>
            </c:dLbl>
            <c:dLbl>
              <c:idx val="4"/>
              <c:layout>
                <c:manualLayout>
                  <c:x val="0.15951068150063333"/>
                  <c:y val="6.5159007112037814E-2"/>
                </c:manualLayout>
              </c:layout>
              <c:tx>
                <c:rich>
                  <a:bodyPr/>
                  <a:lstStyle/>
                  <a:p>
                    <a:fld id="{D78FDA69-16C3-4775-9188-5118D5AFAA59}" type="VALUE">
                      <a:rPr lang="en-US">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DD9-4195-826B-673FCEC2A7F7}"/>
                </c:ext>
              </c:extLst>
            </c:dLbl>
            <c:dLbl>
              <c:idx val="5"/>
              <c:layout>
                <c:manualLayout>
                  <c:x val="-4.5502392891187106E-2"/>
                  <c:y val="-1.6727569342662472E-2"/>
                </c:manualLayout>
              </c:layout>
              <c:tx>
                <c:rich>
                  <a:bodyPr/>
                  <a:lstStyle/>
                  <a:p>
                    <a:fld id="{5ED4D00A-F72C-4A7A-A25F-3F7DD314E5F3}" type="VALUE">
                      <a:rPr lang="en-US">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DD9-4195-826B-673FCEC2A7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Less than 10 years</c:v>
                </c:pt>
                <c:pt idx="1">
                  <c:v>10 to 20 years</c:v>
                </c:pt>
                <c:pt idx="2">
                  <c:v>20 to 30 years</c:v>
                </c:pt>
                <c:pt idx="3">
                  <c:v>30 years or more</c:v>
                </c:pt>
                <c:pt idx="4">
                  <c:v>Do not know</c:v>
                </c:pt>
                <c:pt idx="5">
                  <c:v>Prefer not to answer</c:v>
                </c:pt>
              </c:strCache>
            </c:strRef>
          </c:cat>
          <c:val>
            <c:numRef>
              <c:f>Sheet1!$B$2:$B$7</c:f>
              <c:numCache>
                <c:formatCode>0.0%</c:formatCode>
                <c:ptCount val="6"/>
                <c:pt idx="0">
                  <c:v>2.1000000000000001E-2</c:v>
                </c:pt>
                <c:pt idx="1">
                  <c:v>0.04</c:v>
                </c:pt>
                <c:pt idx="2">
                  <c:v>5.8999999999999997E-2</c:v>
                </c:pt>
                <c:pt idx="3">
                  <c:v>0.61</c:v>
                </c:pt>
                <c:pt idx="4">
                  <c:v>0.26800000000000002</c:v>
                </c:pt>
                <c:pt idx="5">
                  <c:v>2E-3</c:v>
                </c:pt>
              </c:numCache>
            </c:numRef>
          </c:val>
          <c:extLst>
            <c:ext xmlns:c16="http://schemas.microsoft.com/office/drawing/2014/chart" uri="{C3380CC4-5D6E-409C-BE32-E72D297353CC}">
              <c16:uniqueId val="{00000000-895F-495D-A42F-D1DF5AA3DDF1}"/>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5686805473942625"/>
          <c:y val="0.86550241244792703"/>
          <c:w val="0.7069935754299369"/>
          <c:h val="0.1177074579430684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95F-495D-A42F-D1DF5AA3DDF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95F-495D-A42F-D1DF5AA3DDF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4-895F-495D-A42F-D1DF5AA3DDF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2-895F-495D-A42F-D1DF5AA3DDF1}"/>
              </c:ext>
            </c:extLst>
          </c:dPt>
          <c:dLbls>
            <c:dLbl>
              <c:idx val="0"/>
              <c:layout>
                <c:manualLayout>
                  <c:x val="-0.28993549313798478"/>
                  <c:y val="-0.17632635215106529"/>
                </c:manualLayout>
              </c:layout>
              <c:tx>
                <c:rich>
                  <a:bodyPr/>
                  <a:lstStyle/>
                  <a:p>
                    <a:fld id="{C5F05DA3-BF38-4AB8-B0B1-E447C21924A4}" type="VALUE">
                      <a:rPr lang="en-US" sz="2400">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F-495D-A42F-D1DF5AA3DDF1}"/>
                </c:ext>
              </c:extLst>
            </c:dLbl>
            <c:dLbl>
              <c:idx val="1"/>
              <c:layout>
                <c:manualLayout>
                  <c:x val="0.15493129823324323"/>
                  <c:y val="-0.18327971782217203"/>
                </c:manualLayout>
              </c:layout>
              <c:tx>
                <c:rich>
                  <a:bodyPr/>
                  <a:lstStyle/>
                  <a:p>
                    <a:fld id="{B209CB27-308B-456C-9C23-C29B99817C94}" type="VALUE">
                      <a:rPr lang="en-US">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F-495D-A42F-D1DF5AA3DDF1}"/>
                </c:ext>
              </c:extLst>
            </c:dLbl>
            <c:dLbl>
              <c:idx val="2"/>
              <c:layout>
                <c:manualLayout>
                  <c:x val="0.14670096042099215"/>
                  <c:y val="5.8406156008796312E-2"/>
                </c:manualLayout>
              </c:layout>
              <c:tx>
                <c:rich>
                  <a:bodyPr/>
                  <a:lstStyle/>
                  <a:p>
                    <a:fld id="{672A49E2-F830-4EF7-B14E-7903BFDD435B}" type="VALUE">
                      <a:rPr lang="en-US">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95F-495D-A42F-D1DF5AA3DDF1}"/>
                </c:ext>
              </c:extLst>
            </c:dLbl>
            <c:dLbl>
              <c:idx val="3"/>
              <c:layout>
                <c:manualLayout>
                  <c:x val="5.7986151917577465E-2"/>
                  <c:y val="-4.1154846825252091E-3"/>
                </c:manualLayout>
              </c:layout>
              <c:tx>
                <c:rich>
                  <a:bodyPr/>
                  <a:lstStyle/>
                  <a:p>
                    <a:fld id="{4A92FDDD-D6D4-4C44-8AC4-ABD6D60EDCBA}" type="VALUE">
                      <a:rPr lang="en-US" dirty="0">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95F-495D-A42F-D1DF5AA3DD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4"/>
                <c:pt idx="0">
                  <c:v>Yes</c:v>
                </c:pt>
                <c:pt idx="1">
                  <c:v>No</c:v>
                </c:pt>
                <c:pt idx="2">
                  <c:v>Do not know</c:v>
                </c:pt>
                <c:pt idx="3">
                  <c:v>Prefer not to answer</c:v>
                </c:pt>
              </c:strCache>
            </c:strRef>
          </c:cat>
          <c:val>
            <c:numRef>
              <c:f>Sheet1!$B$2:$B$7</c:f>
              <c:numCache>
                <c:formatCode>0.0%</c:formatCode>
                <c:ptCount val="4"/>
                <c:pt idx="0">
                  <c:v>0.60899999999999999</c:v>
                </c:pt>
                <c:pt idx="1">
                  <c:v>0.11600000000000001</c:v>
                </c:pt>
                <c:pt idx="2">
                  <c:v>0.27200000000000002</c:v>
                </c:pt>
                <c:pt idx="3">
                  <c:v>2E-3</c:v>
                </c:pt>
              </c:numCache>
            </c:numRef>
          </c:val>
          <c:extLst>
            <c:ext xmlns:c16="http://schemas.microsoft.com/office/drawing/2014/chart" uri="{C3380CC4-5D6E-409C-BE32-E72D297353CC}">
              <c16:uniqueId val="{00000000-895F-495D-A42F-D1DF5AA3DDF1}"/>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5686805473942625"/>
          <c:y val="0.86550241244792703"/>
          <c:w val="0.61175862811924631"/>
          <c:h val="6.109276913439060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9842-42CB-8C4E-9C45-0A147A15DB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707247-BFDC-1F44-A890-38D438B16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3BC312-B35A-654A-96F8-94668079B5A6}"/>
              </a:ext>
            </a:extLst>
          </p:cNvPr>
          <p:cNvSpPr>
            <a:spLocks noGrp="1"/>
          </p:cNvSpPr>
          <p:nvPr>
            <p:ph type="dt" sz="half" idx="10"/>
          </p:nvPr>
        </p:nvSpPr>
        <p:spPr/>
        <p:txBody>
          <a:bodyPr/>
          <a:lstStyle/>
          <a:p>
            <a:fld id="{E32DDB97-4D02-474A-AC50-0A60CFBD3D88}" type="datetimeFigureOut">
              <a:rPr lang="en-US" smtClean="0"/>
              <a:t>5/28/2019</a:t>
            </a:fld>
            <a:endParaRPr lang="en-US"/>
          </a:p>
        </p:txBody>
      </p:sp>
      <p:sp>
        <p:nvSpPr>
          <p:cNvPr id="5" name="Footer Placeholder 4">
            <a:extLst>
              <a:ext uri="{FF2B5EF4-FFF2-40B4-BE49-F238E27FC236}">
                <a16:creationId xmlns:a16="http://schemas.microsoft.com/office/drawing/2014/main" id="{E5D3D9B6-AB99-F64D-989D-A681A29DE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CFCC33-304D-DB4A-AFB5-50D70CC08D1F}"/>
              </a:ext>
            </a:extLst>
          </p:cNvPr>
          <p:cNvSpPr>
            <a:spLocks noGrp="1"/>
          </p:cNvSpPr>
          <p:nvPr>
            <p:ph type="sldNum" sz="quarter" idx="12"/>
          </p:nvPr>
        </p:nvSpPr>
        <p:spPr/>
        <p:txBody>
          <a:bodyPr/>
          <a:lstStyle/>
          <a:p>
            <a:fld id="{EEF1F9D8-33D3-944E-B391-0486FE8F2D41}" type="slidenum">
              <a:rPr lang="en-US" smtClean="0"/>
              <a:t>‹#›</a:t>
            </a:fld>
            <a:endParaRPr lang="en-US"/>
          </a:p>
        </p:txBody>
      </p:sp>
    </p:spTree>
    <p:extLst>
      <p:ext uri="{BB962C8B-B14F-4D97-AF65-F5344CB8AC3E}">
        <p14:creationId xmlns:p14="http://schemas.microsoft.com/office/powerpoint/2010/main" val="2816374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B0B1-5F25-294D-B50C-DA51BEA4EF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7DB26C-64DF-C542-B72A-2BB1FA5824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9515D6-09AB-414E-904B-3E34E32A5AFD}"/>
              </a:ext>
            </a:extLst>
          </p:cNvPr>
          <p:cNvSpPr>
            <a:spLocks noGrp="1"/>
          </p:cNvSpPr>
          <p:nvPr>
            <p:ph type="dt" sz="half" idx="10"/>
          </p:nvPr>
        </p:nvSpPr>
        <p:spPr/>
        <p:txBody>
          <a:bodyPr/>
          <a:lstStyle/>
          <a:p>
            <a:fld id="{E32DDB97-4D02-474A-AC50-0A60CFBD3D88}" type="datetimeFigureOut">
              <a:rPr lang="en-US" smtClean="0"/>
              <a:t>5/28/2019</a:t>
            </a:fld>
            <a:endParaRPr lang="en-US"/>
          </a:p>
        </p:txBody>
      </p:sp>
      <p:sp>
        <p:nvSpPr>
          <p:cNvPr id="5" name="Footer Placeholder 4">
            <a:extLst>
              <a:ext uri="{FF2B5EF4-FFF2-40B4-BE49-F238E27FC236}">
                <a16:creationId xmlns:a16="http://schemas.microsoft.com/office/drawing/2014/main" id="{9BDBFBC5-98DE-AB4B-AD60-D4531CF71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8545F-2EB1-874F-AF59-A0A6041C9516}"/>
              </a:ext>
            </a:extLst>
          </p:cNvPr>
          <p:cNvSpPr>
            <a:spLocks noGrp="1"/>
          </p:cNvSpPr>
          <p:nvPr>
            <p:ph type="sldNum" sz="quarter" idx="12"/>
          </p:nvPr>
        </p:nvSpPr>
        <p:spPr/>
        <p:txBody>
          <a:bodyPr/>
          <a:lstStyle/>
          <a:p>
            <a:fld id="{EEF1F9D8-33D3-944E-B391-0486FE8F2D41}" type="slidenum">
              <a:rPr lang="en-US" smtClean="0"/>
              <a:t>‹#›</a:t>
            </a:fld>
            <a:endParaRPr lang="en-US"/>
          </a:p>
        </p:txBody>
      </p:sp>
    </p:spTree>
    <p:extLst>
      <p:ext uri="{BB962C8B-B14F-4D97-AF65-F5344CB8AC3E}">
        <p14:creationId xmlns:p14="http://schemas.microsoft.com/office/powerpoint/2010/main" val="421531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1F77DE-4AF9-C64A-8F26-9C3790938C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BD0AF1-4F71-FA43-A6CB-84552F4160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4ACE49-3223-0A43-ACC4-79FD193ED2B1}"/>
              </a:ext>
            </a:extLst>
          </p:cNvPr>
          <p:cNvSpPr>
            <a:spLocks noGrp="1"/>
          </p:cNvSpPr>
          <p:nvPr>
            <p:ph type="dt" sz="half" idx="10"/>
          </p:nvPr>
        </p:nvSpPr>
        <p:spPr/>
        <p:txBody>
          <a:bodyPr/>
          <a:lstStyle/>
          <a:p>
            <a:fld id="{E32DDB97-4D02-474A-AC50-0A60CFBD3D88}" type="datetimeFigureOut">
              <a:rPr lang="en-US" smtClean="0"/>
              <a:t>5/28/2019</a:t>
            </a:fld>
            <a:endParaRPr lang="en-US"/>
          </a:p>
        </p:txBody>
      </p:sp>
      <p:sp>
        <p:nvSpPr>
          <p:cNvPr id="5" name="Footer Placeholder 4">
            <a:extLst>
              <a:ext uri="{FF2B5EF4-FFF2-40B4-BE49-F238E27FC236}">
                <a16:creationId xmlns:a16="http://schemas.microsoft.com/office/drawing/2014/main" id="{896E0451-14F6-F147-9BFE-25AFB5048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4066D-3E1C-A948-AA27-C49BABAE511B}"/>
              </a:ext>
            </a:extLst>
          </p:cNvPr>
          <p:cNvSpPr>
            <a:spLocks noGrp="1"/>
          </p:cNvSpPr>
          <p:nvPr>
            <p:ph type="sldNum" sz="quarter" idx="12"/>
          </p:nvPr>
        </p:nvSpPr>
        <p:spPr/>
        <p:txBody>
          <a:bodyPr/>
          <a:lstStyle/>
          <a:p>
            <a:fld id="{EEF1F9D8-33D3-944E-B391-0486FE8F2D41}" type="slidenum">
              <a:rPr lang="en-US" smtClean="0"/>
              <a:t>‹#›</a:t>
            </a:fld>
            <a:endParaRPr lang="en-US"/>
          </a:p>
        </p:txBody>
      </p:sp>
    </p:spTree>
    <p:extLst>
      <p:ext uri="{BB962C8B-B14F-4D97-AF65-F5344CB8AC3E}">
        <p14:creationId xmlns:p14="http://schemas.microsoft.com/office/powerpoint/2010/main" val="184808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ACBC-9F0B-4F4B-A728-2DB5E8C21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FCAA62-E9E9-524C-9467-46421E0AD2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72B11-5D26-E841-95D7-2E21A767C3C6}"/>
              </a:ext>
            </a:extLst>
          </p:cNvPr>
          <p:cNvSpPr>
            <a:spLocks noGrp="1"/>
          </p:cNvSpPr>
          <p:nvPr>
            <p:ph type="dt" sz="half" idx="10"/>
          </p:nvPr>
        </p:nvSpPr>
        <p:spPr/>
        <p:txBody>
          <a:bodyPr/>
          <a:lstStyle/>
          <a:p>
            <a:fld id="{E32DDB97-4D02-474A-AC50-0A60CFBD3D88}" type="datetimeFigureOut">
              <a:rPr lang="en-US" smtClean="0"/>
              <a:t>5/28/2019</a:t>
            </a:fld>
            <a:endParaRPr lang="en-US"/>
          </a:p>
        </p:txBody>
      </p:sp>
      <p:sp>
        <p:nvSpPr>
          <p:cNvPr id="5" name="Footer Placeholder 4">
            <a:extLst>
              <a:ext uri="{FF2B5EF4-FFF2-40B4-BE49-F238E27FC236}">
                <a16:creationId xmlns:a16="http://schemas.microsoft.com/office/drawing/2014/main" id="{B6321604-B136-0943-80C2-AA8D6448F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3C3154-A457-664E-B5E0-91782FBA3410}"/>
              </a:ext>
            </a:extLst>
          </p:cNvPr>
          <p:cNvSpPr>
            <a:spLocks noGrp="1"/>
          </p:cNvSpPr>
          <p:nvPr>
            <p:ph type="sldNum" sz="quarter" idx="12"/>
          </p:nvPr>
        </p:nvSpPr>
        <p:spPr/>
        <p:txBody>
          <a:bodyPr/>
          <a:lstStyle/>
          <a:p>
            <a:fld id="{EEF1F9D8-33D3-944E-B391-0486FE8F2D41}" type="slidenum">
              <a:rPr lang="en-US" smtClean="0"/>
              <a:t>‹#›</a:t>
            </a:fld>
            <a:endParaRPr lang="en-US"/>
          </a:p>
        </p:txBody>
      </p:sp>
    </p:spTree>
    <p:extLst>
      <p:ext uri="{BB962C8B-B14F-4D97-AF65-F5344CB8AC3E}">
        <p14:creationId xmlns:p14="http://schemas.microsoft.com/office/powerpoint/2010/main" val="179304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60596-1DB3-B746-8A57-AC4D8CD092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E1570A-39BF-3144-BE9D-ECF1EF435A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7E908E-D21F-FB46-B234-FE5DE17FC1FE}"/>
              </a:ext>
            </a:extLst>
          </p:cNvPr>
          <p:cNvSpPr>
            <a:spLocks noGrp="1"/>
          </p:cNvSpPr>
          <p:nvPr>
            <p:ph type="dt" sz="half" idx="10"/>
          </p:nvPr>
        </p:nvSpPr>
        <p:spPr/>
        <p:txBody>
          <a:bodyPr/>
          <a:lstStyle/>
          <a:p>
            <a:fld id="{E32DDB97-4D02-474A-AC50-0A60CFBD3D88}" type="datetimeFigureOut">
              <a:rPr lang="en-US" smtClean="0"/>
              <a:t>5/28/2019</a:t>
            </a:fld>
            <a:endParaRPr lang="en-US"/>
          </a:p>
        </p:txBody>
      </p:sp>
      <p:sp>
        <p:nvSpPr>
          <p:cNvPr id="5" name="Footer Placeholder 4">
            <a:extLst>
              <a:ext uri="{FF2B5EF4-FFF2-40B4-BE49-F238E27FC236}">
                <a16:creationId xmlns:a16="http://schemas.microsoft.com/office/drawing/2014/main" id="{BF0B9189-ED60-B74E-9CE3-C54CF9EE02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96F35-F599-EE43-BF2E-06BCA2919173}"/>
              </a:ext>
            </a:extLst>
          </p:cNvPr>
          <p:cNvSpPr>
            <a:spLocks noGrp="1"/>
          </p:cNvSpPr>
          <p:nvPr>
            <p:ph type="sldNum" sz="quarter" idx="12"/>
          </p:nvPr>
        </p:nvSpPr>
        <p:spPr/>
        <p:txBody>
          <a:bodyPr/>
          <a:lstStyle/>
          <a:p>
            <a:fld id="{EEF1F9D8-33D3-944E-B391-0486FE8F2D41}" type="slidenum">
              <a:rPr lang="en-US" smtClean="0"/>
              <a:t>‹#›</a:t>
            </a:fld>
            <a:endParaRPr lang="en-US"/>
          </a:p>
        </p:txBody>
      </p:sp>
    </p:spTree>
    <p:extLst>
      <p:ext uri="{BB962C8B-B14F-4D97-AF65-F5344CB8AC3E}">
        <p14:creationId xmlns:p14="http://schemas.microsoft.com/office/powerpoint/2010/main" val="133252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6BD34-2E71-374F-AF36-9E929C3B49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81B18E-BE9C-6D44-A582-4DFF8C4855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C15EC0-58BD-AB43-BAA7-C258378233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762B75-97A0-9E47-B1E5-E6D2F1BA29FC}"/>
              </a:ext>
            </a:extLst>
          </p:cNvPr>
          <p:cNvSpPr>
            <a:spLocks noGrp="1"/>
          </p:cNvSpPr>
          <p:nvPr>
            <p:ph type="dt" sz="half" idx="10"/>
          </p:nvPr>
        </p:nvSpPr>
        <p:spPr/>
        <p:txBody>
          <a:bodyPr/>
          <a:lstStyle/>
          <a:p>
            <a:fld id="{E32DDB97-4D02-474A-AC50-0A60CFBD3D88}" type="datetimeFigureOut">
              <a:rPr lang="en-US" smtClean="0"/>
              <a:t>5/28/2019</a:t>
            </a:fld>
            <a:endParaRPr lang="en-US"/>
          </a:p>
        </p:txBody>
      </p:sp>
      <p:sp>
        <p:nvSpPr>
          <p:cNvPr id="6" name="Footer Placeholder 5">
            <a:extLst>
              <a:ext uri="{FF2B5EF4-FFF2-40B4-BE49-F238E27FC236}">
                <a16:creationId xmlns:a16="http://schemas.microsoft.com/office/drawing/2014/main" id="{1D2E4AA8-320D-FF43-9D4B-C4717A144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71E2F-B56D-C54B-A24D-CD8B1BDECB3F}"/>
              </a:ext>
            </a:extLst>
          </p:cNvPr>
          <p:cNvSpPr>
            <a:spLocks noGrp="1"/>
          </p:cNvSpPr>
          <p:nvPr>
            <p:ph type="sldNum" sz="quarter" idx="12"/>
          </p:nvPr>
        </p:nvSpPr>
        <p:spPr/>
        <p:txBody>
          <a:bodyPr/>
          <a:lstStyle/>
          <a:p>
            <a:fld id="{EEF1F9D8-33D3-944E-B391-0486FE8F2D41}" type="slidenum">
              <a:rPr lang="en-US" smtClean="0"/>
              <a:t>‹#›</a:t>
            </a:fld>
            <a:endParaRPr lang="en-US"/>
          </a:p>
        </p:txBody>
      </p:sp>
    </p:spTree>
    <p:extLst>
      <p:ext uri="{BB962C8B-B14F-4D97-AF65-F5344CB8AC3E}">
        <p14:creationId xmlns:p14="http://schemas.microsoft.com/office/powerpoint/2010/main" val="231935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B135A-C99F-3A48-8107-D06495EEB7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7E6318-9B8A-4241-A577-0964A9EBF9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A0F740-BC6C-8242-9269-AA79D8F75B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F018D9-3299-E943-8796-AD3CA6850C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231E5-266E-4048-AD33-7BFEB3C492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218DFA-14EC-A74B-BC9D-B12D7DE3E791}"/>
              </a:ext>
            </a:extLst>
          </p:cNvPr>
          <p:cNvSpPr>
            <a:spLocks noGrp="1"/>
          </p:cNvSpPr>
          <p:nvPr>
            <p:ph type="dt" sz="half" idx="10"/>
          </p:nvPr>
        </p:nvSpPr>
        <p:spPr/>
        <p:txBody>
          <a:bodyPr/>
          <a:lstStyle/>
          <a:p>
            <a:fld id="{E32DDB97-4D02-474A-AC50-0A60CFBD3D88}" type="datetimeFigureOut">
              <a:rPr lang="en-US" smtClean="0"/>
              <a:t>5/28/2019</a:t>
            </a:fld>
            <a:endParaRPr lang="en-US"/>
          </a:p>
        </p:txBody>
      </p:sp>
      <p:sp>
        <p:nvSpPr>
          <p:cNvPr id="8" name="Footer Placeholder 7">
            <a:extLst>
              <a:ext uri="{FF2B5EF4-FFF2-40B4-BE49-F238E27FC236}">
                <a16:creationId xmlns:a16="http://schemas.microsoft.com/office/drawing/2014/main" id="{84B7EB62-4111-D74C-9EBB-0CBE922CEA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681F39-3DD5-4940-B823-BE0FE2E4EBD2}"/>
              </a:ext>
            </a:extLst>
          </p:cNvPr>
          <p:cNvSpPr>
            <a:spLocks noGrp="1"/>
          </p:cNvSpPr>
          <p:nvPr>
            <p:ph type="sldNum" sz="quarter" idx="12"/>
          </p:nvPr>
        </p:nvSpPr>
        <p:spPr/>
        <p:txBody>
          <a:bodyPr/>
          <a:lstStyle/>
          <a:p>
            <a:fld id="{EEF1F9D8-33D3-944E-B391-0486FE8F2D41}" type="slidenum">
              <a:rPr lang="en-US" smtClean="0"/>
              <a:t>‹#›</a:t>
            </a:fld>
            <a:endParaRPr lang="en-US"/>
          </a:p>
        </p:txBody>
      </p:sp>
    </p:spTree>
    <p:extLst>
      <p:ext uri="{BB962C8B-B14F-4D97-AF65-F5344CB8AC3E}">
        <p14:creationId xmlns:p14="http://schemas.microsoft.com/office/powerpoint/2010/main" val="408540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4F4DB-383C-7141-96A7-9D96772DEC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57EE22-9FD3-DF41-A54E-7C63D5CD12D9}"/>
              </a:ext>
            </a:extLst>
          </p:cNvPr>
          <p:cNvSpPr>
            <a:spLocks noGrp="1"/>
          </p:cNvSpPr>
          <p:nvPr>
            <p:ph type="dt" sz="half" idx="10"/>
          </p:nvPr>
        </p:nvSpPr>
        <p:spPr/>
        <p:txBody>
          <a:bodyPr/>
          <a:lstStyle/>
          <a:p>
            <a:fld id="{E32DDB97-4D02-474A-AC50-0A60CFBD3D88}" type="datetimeFigureOut">
              <a:rPr lang="en-US" smtClean="0"/>
              <a:t>5/28/2019</a:t>
            </a:fld>
            <a:endParaRPr lang="en-US"/>
          </a:p>
        </p:txBody>
      </p:sp>
      <p:sp>
        <p:nvSpPr>
          <p:cNvPr id="4" name="Footer Placeholder 3">
            <a:extLst>
              <a:ext uri="{FF2B5EF4-FFF2-40B4-BE49-F238E27FC236}">
                <a16:creationId xmlns:a16="http://schemas.microsoft.com/office/drawing/2014/main" id="{83FA0D62-9ABF-DE4C-9B23-DFEE2163A3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67BA5-D67E-D643-8A5E-69183F62D248}"/>
              </a:ext>
            </a:extLst>
          </p:cNvPr>
          <p:cNvSpPr>
            <a:spLocks noGrp="1"/>
          </p:cNvSpPr>
          <p:nvPr>
            <p:ph type="sldNum" sz="quarter" idx="12"/>
          </p:nvPr>
        </p:nvSpPr>
        <p:spPr/>
        <p:txBody>
          <a:bodyPr/>
          <a:lstStyle/>
          <a:p>
            <a:fld id="{EEF1F9D8-33D3-944E-B391-0486FE8F2D41}" type="slidenum">
              <a:rPr lang="en-US" smtClean="0"/>
              <a:t>‹#›</a:t>
            </a:fld>
            <a:endParaRPr lang="en-US"/>
          </a:p>
        </p:txBody>
      </p:sp>
    </p:spTree>
    <p:extLst>
      <p:ext uri="{BB962C8B-B14F-4D97-AF65-F5344CB8AC3E}">
        <p14:creationId xmlns:p14="http://schemas.microsoft.com/office/powerpoint/2010/main" val="18070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06F1A4-75AB-0644-AF39-A4A8D055D751}"/>
              </a:ext>
            </a:extLst>
          </p:cNvPr>
          <p:cNvSpPr>
            <a:spLocks noGrp="1"/>
          </p:cNvSpPr>
          <p:nvPr>
            <p:ph type="dt" sz="half" idx="10"/>
          </p:nvPr>
        </p:nvSpPr>
        <p:spPr/>
        <p:txBody>
          <a:bodyPr/>
          <a:lstStyle/>
          <a:p>
            <a:fld id="{E32DDB97-4D02-474A-AC50-0A60CFBD3D88}" type="datetimeFigureOut">
              <a:rPr lang="en-US" smtClean="0"/>
              <a:t>5/28/2019</a:t>
            </a:fld>
            <a:endParaRPr lang="en-US"/>
          </a:p>
        </p:txBody>
      </p:sp>
      <p:sp>
        <p:nvSpPr>
          <p:cNvPr id="3" name="Footer Placeholder 2">
            <a:extLst>
              <a:ext uri="{FF2B5EF4-FFF2-40B4-BE49-F238E27FC236}">
                <a16:creationId xmlns:a16="http://schemas.microsoft.com/office/drawing/2014/main" id="{36A0CB14-DB98-C945-84A7-0E773420EB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AFFA01-D45B-CE47-A2BE-F91149B6DB8B}"/>
              </a:ext>
            </a:extLst>
          </p:cNvPr>
          <p:cNvSpPr>
            <a:spLocks noGrp="1"/>
          </p:cNvSpPr>
          <p:nvPr>
            <p:ph type="sldNum" sz="quarter" idx="12"/>
          </p:nvPr>
        </p:nvSpPr>
        <p:spPr/>
        <p:txBody>
          <a:bodyPr/>
          <a:lstStyle/>
          <a:p>
            <a:fld id="{EEF1F9D8-33D3-944E-B391-0486FE8F2D41}" type="slidenum">
              <a:rPr lang="en-US" smtClean="0"/>
              <a:t>‹#›</a:t>
            </a:fld>
            <a:endParaRPr lang="en-US"/>
          </a:p>
        </p:txBody>
      </p:sp>
    </p:spTree>
    <p:extLst>
      <p:ext uri="{BB962C8B-B14F-4D97-AF65-F5344CB8AC3E}">
        <p14:creationId xmlns:p14="http://schemas.microsoft.com/office/powerpoint/2010/main" val="95575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799B3-02DA-A547-A095-699876FFA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BBBEFE-D77E-FD4B-9FA3-3E5EA9668F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8136D1-B94A-B84F-90E7-C6123B14F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91620D-B0D6-E94E-A51F-32D2CE00780B}"/>
              </a:ext>
            </a:extLst>
          </p:cNvPr>
          <p:cNvSpPr>
            <a:spLocks noGrp="1"/>
          </p:cNvSpPr>
          <p:nvPr>
            <p:ph type="dt" sz="half" idx="10"/>
          </p:nvPr>
        </p:nvSpPr>
        <p:spPr/>
        <p:txBody>
          <a:bodyPr/>
          <a:lstStyle/>
          <a:p>
            <a:fld id="{E32DDB97-4D02-474A-AC50-0A60CFBD3D88}" type="datetimeFigureOut">
              <a:rPr lang="en-US" smtClean="0"/>
              <a:t>5/28/2019</a:t>
            </a:fld>
            <a:endParaRPr lang="en-US"/>
          </a:p>
        </p:txBody>
      </p:sp>
      <p:sp>
        <p:nvSpPr>
          <p:cNvPr id="6" name="Footer Placeholder 5">
            <a:extLst>
              <a:ext uri="{FF2B5EF4-FFF2-40B4-BE49-F238E27FC236}">
                <a16:creationId xmlns:a16="http://schemas.microsoft.com/office/drawing/2014/main" id="{72096402-FF9C-284B-A24A-3089331C2D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D3DCC8-F102-E940-849B-9BC832C2D40A}"/>
              </a:ext>
            </a:extLst>
          </p:cNvPr>
          <p:cNvSpPr>
            <a:spLocks noGrp="1"/>
          </p:cNvSpPr>
          <p:nvPr>
            <p:ph type="sldNum" sz="quarter" idx="12"/>
          </p:nvPr>
        </p:nvSpPr>
        <p:spPr/>
        <p:txBody>
          <a:bodyPr/>
          <a:lstStyle/>
          <a:p>
            <a:fld id="{EEF1F9D8-33D3-944E-B391-0486FE8F2D41}" type="slidenum">
              <a:rPr lang="en-US" smtClean="0"/>
              <a:t>‹#›</a:t>
            </a:fld>
            <a:endParaRPr lang="en-US"/>
          </a:p>
        </p:txBody>
      </p:sp>
    </p:spTree>
    <p:extLst>
      <p:ext uri="{BB962C8B-B14F-4D97-AF65-F5344CB8AC3E}">
        <p14:creationId xmlns:p14="http://schemas.microsoft.com/office/powerpoint/2010/main" val="3183005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D202-FC37-034B-947A-FDA542C660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3F4A8D-6EFA-0443-A420-7431C1D818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A6212C-B430-284C-8985-EBA593124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95213-5930-3748-ACC4-E3976F1AE9BB}"/>
              </a:ext>
            </a:extLst>
          </p:cNvPr>
          <p:cNvSpPr>
            <a:spLocks noGrp="1"/>
          </p:cNvSpPr>
          <p:nvPr>
            <p:ph type="dt" sz="half" idx="10"/>
          </p:nvPr>
        </p:nvSpPr>
        <p:spPr/>
        <p:txBody>
          <a:bodyPr/>
          <a:lstStyle/>
          <a:p>
            <a:fld id="{E32DDB97-4D02-474A-AC50-0A60CFBD3D88}" type="datetimeFigureOut">
              <a:rPr lang="en-US" smtClean="0"/>
              <a:t>5/28/2019</a:t>
            </a:fld>
            <a:endParaRPr lang="en-US"/>
          </a:p>
        </p:txBody>
      </p:sp>
      <p:sp>
        <p:nvSpPr>
          <p:cNvPr id="6" name="Footer Placeholder 5">
            <a:extLst>
              <a:ext uri="{FF2B5EF4-FFF2-40B4-BE49-F238E27FC236}">
                <a16:creationId xmlns:a16="http://schemas.microsoft.com/office/drawing/2014/main" id="{027850F7-2B41-C042-8072-1C1BB36F94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4FC84D-9FE0-484B-ADED-B0782FB92D67}"/>
              </a:ext>
            </a:extLst>
          </p:cNvPr>
          <p:cNvSpPr>
            <a:spLocks noGrp="1"/>
          </p:cNvSpPr>
          <p:nvPr>
            <p:ph type="sldNum" sz="quarter" idx="12"/>
          </p:nvPr>
        </p:nvSpPr>
        <p:spPr/>
        <p:txBody>
          <a:bodyPr/>
          <a:lstStyle/>
          <a:p>
            <a:fld id="{EEF1F9D8-33D3-944E-B391-0486FE8F2D41}" type="slidenum">
              <a:rPr lang="en-US" smtClean="0"/>
              <a:t>‹#›</a:t>
            </a:fld>
            <a:endParaRPr lang="en-US"/>
          </a:p>
        </p:txBody>
      </p:sp>
    </p:spTree>
    <p:extLst>
      <p:ext uri="{BB962C8B-B14F-4D97-AF65-F5344CB8AC3E}">
        <p14:creationId xmlns:p14="http://schemas.microsoft.com/office/powerpoint/2010/main" val="387183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47C50-E709-BF4F-88E0-B634D8FBAA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0ECC88-BC14-5344-868E-335F04485D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8C3C5-1BCA-7248-8AEF-1CCCE6995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DDB97-4D02-474A-AC50-0A60CFBD3D88}" type="datetimeFigureOut">
              <a:rPr lang="en-US" smtClean="0"/>
              <a:t>5/28/2019</a:t>
            </a:fld>
            <a:endParaRPr lang="en-US"/>
          </a:p>
        </p:txBody>
      </p:sp>
      <p:sp>
        <p:nvSpPr>
          <p:cNvPr id="5" name="Footer Placeholder 4">
            <a:extLst>
              <a:ext uri="{FF2B5EF4-FFF2-40B4-BE49-F238E27FC236}">
                <a16:creationId xmlns:a16="http://schemas.microsoft.com/office/drawing/2014/main" id="{C09D3244-0EA1-E249-95D4-0429D20915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161B8F-D0FC-1D4C-AE77-63762D1578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1F9D8-33D3-944E-B391-0486FE8F2D41}" type="slidenum">
              <a:rPr lang="en-US" smtClean="0"/>
              <a:t>‹#›</a:t>
            </a:fld>
            <a:endParaRPr lang="en-US"/>
          </a:p>
        </p:txBody>
      </p:sp>
    </p:spTree>
    <p:extLst>
      <p:ext uri="{BB962C8B-B14F-4D97-AF65-F5344CB8AC3E}">
        <p14:creationId xmlns:p14="http://schemas.microsoft.com/office/powerpoint/2010/main" val="2839203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D64A-D3ED-AA46-853B-381959B173AD}"/>
              </a:ext>
            </a:extLst>
          </p:cNvPr>
          <p:cNvSpPr>
            <a:spLocks noGrp="1"/>
          </p:cNvSpPr>
          <p:nvPr>
            <p:ph type="ctrTitle"/>
          </p:nvPr>
        </p:nvSpPr>
        <p:spPr>
          <a:xfrm>
            <a:off x="3918856" y="1600200"/>
            <a:ext cx="6749143" cy="1210734"/>
          </a:xfrm>
        </p:spPr>
        <p:txBody>
          <a:bodyPr anchor="t">
            <a:noAutofit/>
          </a:bodyPr>
          <a:lstStyle/>
          <a:p>
            <a:pPr algn="l"/>
            <a:r>
              <a:rPr lang="en-US" b="1" spc="300" dirty="0">
                <a:solidFill>
                  <a:schemeClr val="bg1"/>
                </a:solidFill>
                <a:latin typeface="Myriad Pro" panose="020B0503030403020204" pitchFamily="34" charset="0"/>
              </a:rPr>
              <a:t>LANDMAN SURVEY RESULTS</a:t>
            </a:r>
            <a:endParaRPr lang="en-US" dirty="0">
              <a:solidFill>
                <a:schemeClr val="bg1"/>
              </a:solidFill>
              <a:latin typeface="Myriad Pro" panose="020B0503030403020204" pitchFamily="34" charset="0"/>
            </a:endParaRPr>
          </a:p>
        </p:txBody>
      </p:sp>
      <p:sp>
        <p:nvSpPr>
          <p:cNvPr id="3" name="Subtitle 2">
            <a:extLst>
              <a:ext uri="{FF2B5EF4-FFF2-40B4-BE49-F238E27FC236}">
                <a16:creationId xmlns:a16="http://schemas.microsoft.com/office/drawing/2014/main" id="{E298C361-961D-3545-9DE3-F4EFF2DD6AC8}"/>
              </a:ext>
            </a:extLst>
          </p:cNvPr>
          <p:cNvSpPr>
            <a:spLocks noGrp="1"/>
          </p:cNvSpPr>
          <p:nvPr>
            <p:ph type="subTitle" idx="1"/>
          </p:nvPr>
        </p:nvSpPr>
        <p:spPr>
          <a:xfrm>
            <a:off x="3998755" y="4407933"/>
            <a:ext cx="6749143" cy="699029"/>
          </a:xfrm>
        </p:spPr>
        <p:txBody>
          <a:bodyPr/>
          <a:lstStyle/>
          <a:p>
            <a:pPr algn="l"/>
            <a:r>
              <a:rPr lang="en-US" i="1" dirty="0">
                <a:solidFill>
                  <a:schemeClr val="bg1"/>
                </a:solidFill>
                <a:latin typeface="Myriad Pro" panose="020B0503030403020204" pitchFamily="34" charset="0"/>
              </a:rPr>
              <a:t>September 2015</a:t>
            </a:r>
          </a:p>
          <a:p>
            <a:pPr algn="l"/>
            <a:endParaRPr lang="en-US" sz="12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197183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3AE6-DE3C-124B-8BDD-01A930E6E8D1}"/>
              </a:ext>
            </a:extLst>
          </p:cNvPr>
          <p:cNvSpPr>
            <a:spLocks noGrp="1"/>
          </p:cNvSpPr>
          <p:nvPr>
            <p:ph type="title"/>
          </p:nvPr>
        </p:nvSpPr>
        <p:spPr/>
        <p:txBody>
          <a:bodyPr anchor="t">
            <a:normAutofit/>
          </a:bodyPr>
          <a:lstStyle/>
          <a:p>
            <a:r>
              <a:rPr lang="en-US" b="1" dirty="0">
                <a:solidFill>
                  <a:srgbClr val="00647B"/>
                </a:solidFill>
                <a:latin typeface="Myriad Pro" panose="020B0503030403020204" pitchFamily="34" charset="0"/>
              </a:rPr>
              <a:t>Background</a:t>
            </a:r>
          </a:p>
        </p:txBody>
      </p:sp>
      <p:sp>
        <p:nvSpPr>
          <p:cNvPr id="3" name="Content Placeholder 2">
            <a:extLst>
              <a:ext uri="{FF2B5EF4-FFF2-40B4-BE49-F238E27FC236}">
                <a16:creationId xmlns:a16="http://schemas.microsoft.com/office/drawing/2014/main" id="{692E16C3-29DA-6646-81ED-A8B5D18650AF}"/>
              </a:ext>
            </a:extLst>
          </p:cNvPr>
          <p:cNvSpPr>
            <a:spLocks noGrp="1"/>
          </p:cNvSpPr>
          <p:nvPr>
            <p:ph idx="1"/>
          </p:nvPr>
        </p:nvSpPr>
        <p:spPr>
          <a:xfrm>
            <a:off x="838200" y="1825625"/>
            <a:ext cx="10515600" cy="4351338"/>
          </a:xfrm>
        </p:spPr>
        <p:txBody>
          <a:bodyPr>
            <a:normAutofit fontScale="92500" lnSpcReduction="10000"/>
          </a:bodyPr>
          <a:lstStyle/>
          <a:p>
            <a:pPr marL="0" indent="0">
              <a:buNone/>
            </a:pPr>
            <a:r>
              <a:rPr lang="en-US" dirty="0"/>
              <a:t>The following presentation summarizes the results and key findings of a member survey conducted by PricewaterhouseCoopers LLP on behalf of the American Association of Professional Landmen (AAPL) during the months of May through July, 2015.</a:t>
            </a:r>
          </a:p>
          <a:p>
            <a:endParaRPr lang="en-US" dirty="0"/>
          </a:p>
          <a:p>
            <a:pPr marL="0" indent="0">
              <a:buNone/>
            </a:pPr>
            <a:r>
              <a:rPr lang="en-US" dirty="0"/>
              <a:t>The survey was conducted in part to determine if Independent Landmen are generally treated as Independent Contractors within the oil and gas industry.</a:t>
            </a:r>
          </a:p>
          <a:p>
            <a:endParaRPr lang="en-US" dirty="0"/>
          </a:p>
          <a:p>
            <a:pPr marL="0" indent="0">
              <a:buNone/>
            </a:pPr>
            <a:r>
              <a:rPr lang="en-US" dirty="0"/>
              <a:t>Our survey results reveal that nearly 88% of respondents believe that Independent Landmen are generally treated as Independent Contractors</a:t>
            </a:r>
            <a:r>
              <a:rPr lang="en-US" dirty="0">
                <a:solidFill>
                  <a:srgbClr val="7030A0"/>
                </a:solidFill>
              </a:rPr>
              <a:t> </a:t>
            </a:r>
            <a:r>
              <a:rPr lang="en-US" b="1" dirty="0">
                <a:solidFill>
                  <a:srgbClr val="BAD739"/>
                </a:solidFill>
              </a:rPr>
              <a:t>for income tax purposes</a:t>
            </a:r>
            <a:r>
              <a:rPr lang="en-US" dirty="0"/>
              <a:t>. </a:t>
            </a:r>
          </a:p>
          <a:p>
            <a:pPr marL="914400" lvl="2" indent="0">
              <a:buNone/>
            </a:pPr>
            <a:endParaRPr lang="en-US" dirty="0">
              <a:solidFill>
                <a:srgbClr val="00647B"/>
              </a:solidFill>
              <a:latin typeface="Myriad Pro" panose="020B0503030403020204" pitchFamily="34" charset="0"/>
            </a:endParaRPr>
          </a:p>
        </p:txBody>
      </p:sp>
    </p:spTree>
    <p:extLst>
      <p:ext uri="{BB962C8B-B14F-4D97-AF65-F5344CB8AC3E}">
        <p14:creationId xmlns:p14="http://schemas.microsoft.com/office/powerpoint/2010/main" val="224665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3AE6-DE3C-124B-8BDD-01A930E6E8D1}"/>
              </a:ext>
            </a:extLst>
          </p:cNvPr>
          <p:cNvSpPr>
            <a:spLocks noGrp="1"/>
          </p:cNvSpPr>
          <p:nvPr>
            <p:ph type="title"/>
          </p:nvPr>
        </p:nvSpPr>
        <p:spPr/>
        <p:txBody>
          <a:bodyPr anchor="t">
            <a:normAutofit/>
          </a:bodyPr>
          <a:lstStyle/>
          <a:p>
            <a:r>
              <a:rPr lang="en-US" b="1" dirty="0">
                <a:solidFill>
                  <a:srgbClr val="00647B"/>
                </a:solidFill>
                <a:latin typeface="Myriad Pro" panose="020B0503030403020204" pitchFamily="34" charset="0"/>
              </a:rPr>
              <a:t>Tax Treatment of Independent Landmen</a:t>
            </a:r>
          </a:p>
        </p:txBody>
      </p:sp>
      <p:sp>
        <p:nvSpPr>
          <p:cNvPr id="3" name="Content Placeholder 2">
            <a:extLst>
              <a:ext uri="{FF2B5EF4-FFF2-40B4-BE49-F238E27FC236}">
                <a16:creationId xmlns:a16="http://schemas.microsoft.com/office/drawing/2014/main" id="{692E16C3-29DA-6646-81ED-A8B5D18650AF}"/>
              </a:ext>
            </a:extLst>
          </p:cNvPr>
          <p:cNvSpPr>
            <a:spLocks noGrp="1"/>
          </p:cNvSpPr>
          <p:nvPr>
            <p:ph sz="half" idx="1"/>
          </p:nvPr>
        </p:nvSpPr>
        <p:spPr>
          <a:xfrm>
            <a:off x="838200" y="1825625"/>
            <a:ext cx="4688840" cy="4351338"/>
          </a:xfrm>
        </p:spPr>
        <p:txBody>
          <a:bodyPr>
            <a:normAutofit/>
          </a:bodyPr>
          <a:lstStyle/>
          <a:p>
            <a:r>
              <a:rPr lang="en-US" b="1" dirty="0"/>
              <a:t>Our survey results reveal that nearly </a:t>
            </a:r>
            <a:r>
              <a:rPr lang="en-US" b="1" dirty="0">
                <a:solidFill>
                  <a:srgbClr val="BAD739"/>
                </a:solidFill>
              </a:rPr>
              <a:t>88% of respondents </a:t>
            </a:r>
            <a:r>
              <a:rPr lang="en-US" b="1" dirty="0"/>
              <a:t>believe</a:t>
            </a:r>
            <a:br>
              <a:rPr lang="en-US" b="1" dirty="0"/>
            </a:br>
            <a:r>
              <a:rPr lang="en-US" b="1" dirty="0"/>
              <a:t>that Independent Landmen are generally treated as Independent Contractors. </a:t>
            </a:r>
          </a:p>
          <a:p>
            <a:pPr marL="0" indent="0">
              <a:buNone/>
            </a:pPr>
            <a:endParaRPr lang="en-US" dirty="0">
              <a:solidFill>
                <a:srgbClr val="00647B"/>
              </a:solidFill>
              <a:latin typeface="Myriad Pro" panose="020B0503030403020204" pitchFamily="34" charset="0"/>
            </a:endParaRPr>
          </a:p>
        </p:txBody>
      </p:sp>
      <p:graphicFrame>
        <p:nvGraphicFramePr>
          <p:cNvPr id="7" name="Content Placeholder 6">
            <a:extLst>
              <a:ext uri="{FF2B5EF4-FFF2-40B4-BE49-F238E27FC236}">
                <a16:creationId xmlns:a16="http://schemas.microsoft.com/office/drawing/2014/main" id="{F39F4138-0320-4FA2-A2DB-85CE7E750C49}"/>
              </a:ext>
            </a:extLst>
          </p:cNvPr>
          <p:cNvGraphicFramePr>
            <a:graphicFrameLocks noGrp="1"/>
          </p:cNvGraphicFramePr>
          <p:nvPr>
            <p:ph sz="half" idx="2"/>
            <p:extLst>
              <p:ext uri="{D42A27DB-BD31-4B8C-83A1-F6EECF244321}">
                <p14:modId xmlns:p14="http://schemas.microsoft.com/office/powerpoint/2010/main" val="420702255"/>
              </p:ext>
            </p:extLst>
          </p:nvPr>
        </p:nvGraphicFramePr>
        <p:xfrm>
          <a:off x="5699760" y="1825624"/>
          <a:ext cx="6126480" cy="466725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66E4748-BCA6-4AC5-8A85-296941FFDECB}"/>
              </a:ext>
            </a:extLst>
          </p:cNvPr>
          <p:cNvSpPr txBox="1"/>
          <p:nvPr/>
        </p:nvSpPr>
        <p:spPr>
          <a:xfrm>
            <a:off x="9123680" y="2104181"/>
            <a:ext cx="2075935" cy="276999"/>
          </a:xfrm>
          <a:prstGeom prst="rect">
            <a:avLst/>
          </a:prstGeom>
          <a:noFill/>
        </p:spPr>
        <p:txBody>
          <a:bodyPr wrap="square" rtlCol="0">
            <a:spAutoFit/>
          </a:bodyPr>
          <a:lstStyle/>
          <a:p>
            <a:r>
              <a:rPr lang="en-US" sz="1200" b="1" dirty="0"/>
              <a:t>Prefer not to answer</a:t>
            </a:r>
            <a:endParaRPr lang="en-US" b="1" dirty="0"/>
          </a:p>
        </p:txBody>
      </p:sp>
      <p:sp>
        <p:nvSpPr>
          <p:cNvPr id="9" name="TextBox 8">
            <a:extLst>
              <a:ext uri="{FF2B5EF4-FFF2-40B4-BE49-F238E27FC236}">
                <a16:creationId xmlns:a16="http://schemas.microsoft.com/office/drawing/2014/main" id="{A89B2BCE-8CE5-4E39-B03C-F4D434DEB512}"/>
              </a:ext>
            </a:extLst>
          </p:cNvPr>
          <p:cNvSpPr txBox="1"/>
          <p:nvPr/>
        </p:nvSpPr>
        <p:spPr>
          <a:xfrm>
            <a:off x="7666818" y="1828282"/>
            <a:ext cx="1096182" cy="276999"/>
          </a:xfrm>
          <a:prstGeom prst="rect">
            <a:avLst/>
          </a:prstGeom>
          <a:noFill/>
        </p:spPr>
        <p:txBody>
          <a:bodyPr wrap="square" rtlCol="0">
            <a:spAutoFit/>
          </a:bodyPr>
          <a:lstStyle/>
          <a:p>
            <a:r>
              <a:rPr lang="en-US" sz="1200" b="1" dirty="0"/>
              <a:t>Do Not Know</a:t>
            </a:r>
            <a:endParaRPr lang="en-US" b="1" dirty="0"/>
          </a:p>
        </p:txBody>
      </p:sp>
      <p:sp>
        <p:nvSpPr>
          <p:cNvPr id="10" name="Rectangle 9">
            <a:extLst>
              <a:ext uri="{FF2B5EF4-FFF2-40B4-BE49-F238E27FC236}">
                <a16:creationId xmlns:a16="http://schemas.microsoft.com/office/drawing/2014/main" id="{A01AED55-2B35-4F94-B781-50A7E066473C}"/>
              </a:ext>
            </a:extLst>
          </p:cNvPr>
          <p:cNvSpPr/>
          <p:nvPr/>
        </p:nvSpPr>
        <p:spPr>
          <a:xfrm>
            <a:off x="6096000" y="2089937"/>
            <a:ext cx="1711960" cy="646331"/>
          </a:xfrm>
          <a:prstGeom prst="rect">
            <a:avLst/>
          </a:prstGeom>
        </p:spPr>
        <p:txBody>
          <a:bodyPr wrap="square">
            <a:spAutoFit/>
          </a:bodyPr>
          <a:lstStyle/>
          <a:p>
            <a:pPr lvl="0"/>
            <a:r>
              <a:rPr lang="en-US" sz="1200" b="1" dirty="0"/>
              <a:t>Independent Landmen </a:t>
            </a:r>
            <a:br>
              <a:rPr lang="en-US" sz="1200" b="1" dirty="0"/>
            </a:br>
            <a:r>
              <a:rPr lang="en-US" sz="1200" b="1" dirty="0"/>
              <a:t>are generally treated </a:t>
            </a:r>
            <a:br>
              <a:rPr lang="en-US" sz="1200" b="1" dirty="0"/>
            </a:br>
            <a:r>
              <a:rPr lang="en-US" sz="1200" b="1" dirty="0"/>
              <a:t>as employees</a:t>
            </a:r>
            <a:endParaRPr lang="en-US" b="1" dirty="0"/>
          </a:p>
        </p:txBody>
      </p:sp>
      <p:sp>
        <p:nvSpPr>
          <p:cNvPr id="11" name="Rectangle 10">
            <a:extLst>
              <a:ext uri="{FF2B5EF4-FFF2-40B4-BE49-F238E27FC236}">
                <a16:creationId xmlns:a16="http://schemas.microsoft.com/office/drawing/2014/main" id="{679093BF-7EBD-4DCC-84CF-99D21A9C33DD}"/>
              </a:ext>
            </a:extLst>
          </p:cNvPr>
          <p:cNvSpPr/>
          <p:nvPr/>
        </p:nvSpPr>
        <p:spPr>
          <a:xfrm>
            <a:off x="5699760" y="5316120"/>
            <a:ext cx="2113280" cy="646331"/>
          </a:xfrm>
          <a:prstGeom prst="rect">
            <a:avLst/>
          </a:prstGeom>
        </p:spPr>
        <p:txBody>
          <a:bodyPr wrap="square">
            <a:spAutoFit/>
          </a:bodyPr>
          <a:lstStyle/>
          <a:p>
            <a:pPr lvl="0"/>
            <a:r>
              <a:rPr lang="en-US" sz="1200" b="1" dirty="0">
                <a:latin typeface="Calibri" panose="020F0502020204030204" pitchFamily="34" charset="0"/>
                <a:cs typeface="Calibri" panose="020F0502020204030204" pitchFamily="34" charset="0"/>
              </a:rPr>
              <a:t>Independent Landmen </a:t>
            </a:r>
            <a:br>
              <a:rPr lang="en-US" sz="1200" b="1"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are generally treated as Independent Contractors</a:t>
            </a:r>
            <a:endParaRPr lang="en-US" b="1" dirty="0">
              <a:latin typeface="Calibri" panose="020F0502020204030204" pitchFamily="34" charset="0"/>
              <a:cs typeface="Calibri" panose="020F0502020204030204" pitchFamily="34" charset="0"/>
            </a:endParaRPr>
          </a:p>
        </p:txBody>
      </p:sp>
      <p:cxnSp>
        <p:nvCxnSpPr>
          <p:cNvPr id="16" name="Straight Connector 15">
            <a:extLst>
              <a:ext uri="{FF2B5EF4-FFF2-40B4-BE49-F238E27FC236}">
                <a16:creationId xmlns:a16="http://schemas.microsoft.com/office/drawing/2014/main" id="{6409C71A-7EE5-4B20-B525-2FA4AA65FF59}"/>
              </a:ext>
            </a:extLst>
          </p:cNvPr>
          <p:cNvCxnSpPr>
            <a:cxnSpLocks/>
          </p:cNvCxnSpPr>
          <p:nvPr/>
        </p:nvCxnSpPr>
        <p:spPr>
          <a:xfrm>
            <a:off x="7164037" y="2510854"/>
            <a:ext cx="204298" cy="1297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9E7399D-80A5-4554-8FDA-FFD485941153}"/>
              </a:ext>
            </a:extLst>
          </p:cNvPr>
          <p:cNvCxnSpPr>
            <a:cxnSpLocks/>
          </p:cNvCxnSpPr>
          <p:nvPr/>
        </p:nvCxnSpPr>
        <p:spPr>
          <a:xfrm flipV="1">
            <a:off x="7040880" y="4159249"/>
            <a:ext cx="1722120" cy="1156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479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3AE6-DE3C-124B-8BDD-01A930E6E8D1}"/>
              </a:ext>
            </a:extLst>
          </p:cNvPr>
          <p:cNvSpPr>
            <a:spLocks noGrp="1"/>
          </p:cNvSpPr>
          <p:nvPr>
            <p:ph type="title"/>
          </p:nvPr>
        </p:nvSpPr>
        <p:spPr/>
        <p:txBody>
          <a:bodyPr anchor="t">
            <a:normAutofit fontScale="90000"/>
          </a:bodyPr>
          <a:lstStyle/>
          <a:p>
            <a:r>
              <a:rPr lang="en-US" b="1" dirty="0">
                <a:solidFill>
                  <a:srgbClr val="00647B"/>
                </a:solidFill>
                <a:latin typeface="Myriad Pro" panose="020B0503030403020204" pitchFamily="34" charset="0"/>
              </a:rPr>
              <a:t>Percentage of Landmen that Respondents Believe are Treated as Independent Contractors </a:t>
            </a:r>
          </a:p>
        </p:txBody>
      </p:sp>
      <p:sp>
        <p:nvSpPr>
          <p:cNvPr id="3" name="Content Placeholder 2">
            <a:extLst>
              <a:ext uri="{FF2B5EF4-FFF2-40B4-BE49-F238E27FC236}">
                <a16:creationId xmlns:a16="http://schemas.microsoft.com/office/drawing/2014/main" id="{692E16C3-29DA-6646-81ED-A8B5D18650AF}"/>
              </a:ext>
            </a:extLst>
          </p:cNvPr>
          <p:cNvSpPr>
            <a:spLocks noGrp="1"/>
          </p:cNvSpPr>
          <p:nvPr>
            <p:ph sz="half" idx="1"/>
          </p:nvPr>
        </p:nvSpPr>
        <p:spPr>
          <a:xfrm>
            <a:off x="838200" y="2325949"/>
            <a:ext cx="4688840" cy="3851013"/>
          </a:xfrm>
        </p:spPr>
        <p:txBody>
          <a:bodyPr>
            <a:normAutofit/>
          </a:bodyPr>
          <a:lstStyle/>
          <a:p>
            <a:pPr marL="0" indent="0">
              <a:buNone/>
            </a:pPr>
            <a:r>
              <a:rPr lang="en-US" b="1" dirty="0"/>
              <a:t>More than 50% of  respondents believe</a:t>
            </a:r>
            <a:br>
              <a:rPr lang="en-US" b="1" dirty="0"/>
            </a:br>
            <a:r>
              <a:rPr lang="en-US" b="1" dirty="0"/>
              <a:t>that </a:t>
            </a:r>
            <a:r>
              <a:rPr lang="en-US" b="1" dirty="0">
                <a:solidFill>
                  <a:srgbClr val="BAD739"/>
                </a:solidFill>
              </a:rPr>
              <a:t>60% to 100% of landmen </a:t>
            </a:r>
            <a:r>
              <a:rPr lang="en-US" b="1" dirty="0"/>
              <a:t>are treated as Independent Contractors.</a:t>
            </a:r>
          </a:p>
          <a:p>
            <a:pPr marL="0" indent="0">
              <a:buNone/>
            </a:pPr>
            <a:endParaRPr lang="en-US" dirty="0">
              <a:solidFill>
                <a:srgbClr val="00647B"/>
              </a:solidFill>
              <a:latin typeface="Myriad Pro" panose="020B0503030403020204" pitchFamily="34" charset="0"/>
            </a:endParaRPr>
          </a:p>
        </p:txBody>
      </p:sp>
      <p:graphicFrame>
        <p:nvGraphicFramePr>
          <p:cNvPr id="7" name="Content Placeholder 6">
            <a:extLst>
              <a:ext uri="{FF2B5EF4-FFF2-40B4-BE49-F238E27FC236}">
                <a16:creationId xmlns:a16="http://schemas.microsoft.com/office/drawing/2014/main" id="{F39F4138-0320-4FA2-A2DB-85CE7E750C49}"/>
              </a:ext>
            </a:extLst>
          </p:cNvPr>
          <p:cNvGraphicFramePr>
            <a:graphicFrameLocks noGrp="1"/>
          </p:cNvGraphicFramePr>
          <p:nvPr>
            <p:ph sz="half" idx="2"/>
            <p:extLst>
              <p:ext uri="{D42A27DB-BD31-4B8C-83A1-F6EECF244321}">
                <p14:modId xmlns:p14="http://schemas.microsoft.com/office/powerpoint/2010/main" val="3594704485"/>
              </p:ext>
            </p:extLst>
          </p:nvPr>
        </p:nvGraphicFramePr>
        <p:xfrm>
          <a:off x="5699760" y="2325949"/>
          <a:ext cx="6045200" cy="4092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3191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3AE6-DE3C-124B-8BDD-01A930E6E8D1}"/>
              </a:ext>
            </a:extLst>
          </p:cNvPr>
          <p:cNvSpPr>
            <a:spLocks noGrp="1"/>
          </p:cNvSpPr>
          <p:nvPr>
            <p:ph type="title"/>
          </p:nvPr>
        </p:nvSpPr>
        <p:spPr/>
        <p:txBody>
          <a:bodyPr anchor="t">
            <a:normAutofit fontScale="90000"/>
          </a:bodyPr>
          <a:lstStyle/>
          <a:p>
            <a:r>
              <a:rPr lang="en-US" b="1" dirty="0">
                <a:solidFill>
                  <a:srgbClr val="00647B"/>
                </a:solidFill>
                <a:latin typeface="Myriad Pro" panose="020B0503030403020204" pitchFamily="34" charset="0"/>
              </a:rPr>
              <a:t>How long respondents believe the practice of treating Independent Landmen as Independent Contractors has been in existence. </a:t>
            </a:r>
          </a:p>
        </p:txBody>
      </p:sp>
      <p:sp>
        <p:nvSpPr>
          <p:cNvPr id="3" name="Content Placeholder 2">
            <a:extLst>
              <a:ext uri="{FF2B5EF4-FFF2-40B4-BE49-F238E27FC236}">
                <a16:creationId xmlns:a16="http://schemas.microsoft.com/office/drawing/2014/main" id="{692E16C3-29DA-6646-81ED-A8B5D18650AF}"/>
              </a:ext>
            </a:extLst>
          </p:cNvPr>
          <p:cNvSpPr>
            <a:spLocks noGrp="1"/>
          </p:cNvSpPr>
          <p:nvPr>
            <p:ph sz="half" idx="1"/>
          </p:nvPr>
        </p:nvSpPr>
        <p:spPr>
          <a:xfrm>
            <a:off x="838200" y="2834640"/>
            <a:ext cx="4688840" cy="3342322"/>
          </a:xfrm>
        </p:spPr>
        <p:txBody>
          <a:bodyPr>
            <a:normAutofit/>
          </a:bodyPr>
          <a:lstStyle/>
          <a:p>
            <a:pPr marL="0" indent="0">
              <a:buNone/>
            </a:pPr>
            <a:r>
              <a:rPr lang="en-US" b="1" dirty="0"/>
              <a:t>The majority of respondents (61%) believe that the practice of treating Independent Landmen</a:t>
            </a:r>
            <a:br>
              <a:rPr lang="en-US" b="1" dirty="0"/>
            </a:br>
            <a:r>
              <a:rPr lang="en-US" b="1" dirty="0"/>
              <a:t>as Independent Contractors</a:t>
            </a:r>
            <a:br>
              <a:rPr lang="en-US" b="1" dirty="0"/>
            </a:br>
            <a:r>
              <a:rPr lang="en-US" b="1" dirty="0"/>
              <a:t>has been in existence for</a:t>
            </a:r>
            <a:br>
              <a:rPr lang="en-US" b="1" dirty="0"/>
            </a:br>
            <a:r>
              <a:rPr lang="en-US" b="1" dirty="0">
                <a:solidFill>
                  <a:srgbClr val="BAD739"/>
                </a:solidFill>
              </a:rPr>
              <a:t>30 years or more</a:t>
            </a:r>
            <a:r>
              <a:rPr lang="en-US" b="1" dirty="0"/>
              <a:t>. </a:t>
            </a:r>
          </a:p>
          <a:p>
            <a:pPr marL="0" indent="0">
              <a:buNone/>
            </a:pPr>
            <a:endParaRPr lang="en-US" b="1" dirty="0"/>
          </a:p>
        </p:txBody>
      </p:sp>
      <p:graphicFrame>
        <p:nvGraphicFramePr>
          <p:cNvPr id="7" name="Content Placeholder 6">
            <a:extLst>
              <a:ext uri="{FF2B5EF4-FFF2-40B4-BE49-F238E27FC236}">
                <a16:creationId xmlns:a16="http://schemas.microsoft.com/office/drawing/2014/main" id="{F39F4138-0320-4FA2-A2DB-85CE7E750C49}"/>
              </a:ext>
            </a:extLst>
          </p:cNvPr>
          <p:cNvGraphicFramePr>
            <a:graphicFrameLocks noGrp="1"/>
          </p:cNvGraphicFramePr>
          <p:nvPr>
            <p:ph sz="half" idx="2"/>
            <p:extLst>
              <p:ext uri="{D42A27DB-BD31-4B8C-83A1-F6EECF244321}">
                <p14:modId xmlns:p14="http://schemas.microsoft.com/office/powerpoint/2010/main" val="1514665024"/>
              </p:ext>
            </p:extLst>
          </p:nvPr>
        </p:nvGraphicFramePr>
        <p:xfrm>
          <a:off x="5227320" y="2164080"/>
          <a:ext cx="6126480" cy="42540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7274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3AE6-DE3C-124B-8BDD-01A930E6E8D1}"/>
              </a:ext>
            </a:extLst>
          </p:cNvPr>
          <p:cNvSpPr>
            <a:spLocks noGrp="1"/>
          </p:cNvSpPr>
          <p:nvPr>
            <p:ph type="title"/>
          </p:nvPr>
        </p:nvSpPr>
        <p:spPr/>
        <p:txBody>
          <a:bodyPr anchor="t">
            <a:normAutofit fontScale="90000"/>
          </a:bodyPr>
          <a:lstStyle/>
          <a:p>
            <a:r>
              <a:rPr lang="en-US" b="1" dirty="0">
                <a:solidFill>
                  <a:srgbClr val="00647B"/>
                </a:solidFill>
                <a:latin typeface="Myriad Pro" panose="020B0503030403020204" pitchFamily="34" charset="0"/>
              </a:rPr>
              <a:t>Respondents belief that Independent Landmen are treated as Independent Contractors across the United States.</a:t>
            </a:r>
            <a:br>
              <a:rPr lang="en-US" b="1" dirty="0">
                <a:solidFill>
                  <a:srgbClr val="00647B"/>
                </a:solidFill>
                <a:latin typeface="Myriad Pro" panose="020B0503030403020204" pitchFamily="34" charset="0"/>
              </a:rPr>
            </a:br>
            <a:endParaRPr lang="en-US" b="1" dirty="0">
              <a:solidFill>
                <a:srgbClr val="00647B"/>
              </a:solidFill>
              <a:latin typeface="Myriad Pro" panose="020B0503030403020204" pitchFamily="34" charset="0"/>
            </a:endParaRPr>
          </a:p>
        </p:txBody>
      </p:sp>
      <p:sp>
        <p:nvSpPr>
          <p:cNvPr id="3" name="Content Placeholder 2">
            <a:extLst>
              <a:ext uri="{FF2B5EF4-FFF2-40B4-BE49-F238E27FC236}">
                <a16:creationId xmlns:a16="http://schemas.microsoft.com/office/drawing/2014/main" id="{692E16C3-29DA-6646-81ED-A8B5D18650AF}"/>
              </a:ext>
            </a:extLst>
          </p:cNvPr>
          <p:cNvSpPr>
            <a:spLocks noGrp="1"/>
          </p:cNvSpPr>
          <p:nvPr>
            <p:ph sz="half" idx="1"/>
          </p:nvPr>
        </p:nvSpPr>
        <p:spPr>
          <a:xfrm>
            <a:off x="838200" y="2377440"/>
            <a:ext cx="4688840" cy="3799522"/>
          </a:xfrm>
        </p:spPr>
        <p:txBody>
          <a:bodyPr>
            <a:normAutofit/>
          </a:bodyPr>
          <a:lstStyle/>
          <a:p>
            <a:pPr marL="0" indent="0">
              <a:buNone/>
            </a:pPr>
            <a:r>
              <a:rPr lang="en-US" b="1" dirty="0"/>
              <a:t>Most respondents (nearly 61%) believe that Independent Landmen</a:t>
            </a:r>
            <a:br>
              <a:rPr lang="en-US" b="1" dirty="0"/>
            </a:br>
            <a:r>
              <a:rPr lang="en-US" b="1" dirty="0"/>
              <a:t>are </a:t>
            </a:r>
            <a:r>
              <a:rPr lang="en-US" b="1" dirty="0">
                <a:solidFill>
                  <a:srgbClr val="BAD739"/>
                </a:solidFill>
              </a:rPr>
              <a:t>generally treated as Independent Contractors </a:t>
            </a:r>
            <a:r>
              <a:rPr lang="en-US" b="1" dirty="0"/>
              <a:t>across the United States. </a:t>
            </a:r>
          </a:p>
          <a:p>
            <a:pPr marL="0" indent="0">
              <a:buNone/>
            </a:pPr>
            <a:endParaRPr lang="en-US" b="1" dirty="0"/>
          </a:p>
        </p:txBody>
      </p:sp>
      <p:graphicFrame>
        <p:nvGraphicFramePr>
          <p:cNvPr id="7" name="Content Placeholder 6">
            <a:extLst>
              <a:ext uri="{FF2B5EF4-FFF2-40B4-BE49-F238E27FC236}">
                <a16:creationId xmlns:a16="http://schemas.microsoft.com/office/drawing/2014/main" id="{F39F4138-0320-4FA2-A2DB-85CE7E750C49}"/>
              </a:ext>
            </a:extLst>
          </p:cNvPr>
          <p:cNvGraphicFramePr>
            <a:graphicFrameLocks noGrp="1"/>
          </p:cNvGraphicFramePr>
          <p:nvPr>
            <p:ph sz="half" idx="2"/>
            <p:extLst>
              <p:ext uri="{D42A27DB-BD31-4B8C-83A1-F6EECF244321}">
                <p14:modId xmlns:p14="http://schemas.microsoft.com/office/powerpoint/2010/main" val="1998076148"/>
              </p:ext>
            </p:extLst>
          </p:nvPr>
        </p:nvGraphicFramePr>
        <p:xfrm>
          <a:off x="5227320" y="2164080"/>
          <a:ext cx="6126480" cy="42540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1499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3AE6-DE3C-124B-8BDD-01A930E6E8D1}"/>
              </a:ext>
            </a:extLst>
          </p:cNvPr>
          <p:cNvSpPr>
            <a:spLocks noGrp="1"/>
          </p:cNvSpPr>
          <p:nvPr>
            <p:ph type="title"/>
          </p:nvPr>
        </p:nvSpPr>
        <p:spPr/>
        <p:txBody>
          <a:bodyPr anchor="t">
            <a:normAutofit/>
          </a:bodyPr>
          <a:lstStyle/>
          <a:p>
            <a:r>
              <a:rPr lang="en-US" b="1" dirty="0">
                <a:solidFill>
                  <a:srgbClr val="00647B"/>
                </a:solidFill>
                <a:latin typeface="Myriad Pro" panose="020B0503030403020204" pitchFamily="34" charset="0"/>
              </a:rPr>
              <a:t>Summary</a:t>
            </a:r>
          </a:p>
        </p:txBody>
      </p:sp>
      <p:sp>
        <p:nvSpPr>
          <p:cNvPr id="3" name="Content Placeholder 2">
            <a:extLst>
              <a:ext uri="{FF2B5EF4-FFF2-40B4-BE49-F238E27FC236}">
                <a16:creationId xmlns:a16="http://schemas.microsoft.com/office/drawing/2014/main" id="{692E16C3-29DA-6646-81ED-A8B5D18650AF}"/>
              </a:ext>
            </a:extLst>
          </p:cNvPr>
          <p:cNvSpPr>
            <a:spLocks noGrp="1"/>
          </p:cNvSpPr>
          <p:nvPr>
            <p:ph idx="1"/>
          </p:nvPr>
        </p:nvSpPr>
        <p:spPr/>
        <p:txBody>
          <a:bodyPr>
            <a:normAutofit/>
          </a:bodyPr>
          <a:lstStyle/>
          <a:p>
            <a:pPr marL="0" indent="0">
              <a:buNone/>
            </a:pPr>
            <a:r>
              <a:rPr lang="en-US" dirty="0"/>
              <a:t>The survey results reveal that a majority of AAPL members are aware of the distinction between operating as an Independent Contractor rather than an employee in their field of work. </a:t>
            </a:r>
          </a:p>
          <a:p>
            <a:endParaRPr lang="en-US" dirty="0"/>
          </a:p>
          <a:p>
            <a:pPr marL="0" indent="0">
              <a:buNone/>
            </a:pPr>
            <a:r>
              <a:rPr lang="en-US" dirty="0"/>
              <a:t>This distinction cannot be overstated since it calls into play various tax and legal ramifications. As such, AAPL is mindful of this impact on its members and is advancing initiatives to continue to bring attention to these distinctions in an effort to provide greater clarity and direction to our membership.</a:t>
            </a:r>
          </a:p>
          <a:p>
            <a:pPr marL="0" indent="0">
              <a:buNone/>
            </a:pPr>
            <a:endParaRPr lang="en-US" dirty="0">
              <a:solidFill>
                <a:srgbClr val="00647B"/>
              </a:solidFill>
              <a:latin typeface="Myriad Pro" panose="020B0503030403020204" pitchFamily="34" charset="0"/>
            </a:endParaRPr>
          </a:p>
        </p:txBody>
      </p:sp>
    </p:spTree>
    <p:extLst>
      <p:ext uri="{BB962C8B-B14F-4D97-AF65-F5344CB8AC3E}">
        <p14:creationId xmlns:p14="http://schemas.microsoft.com/office/powerpoint/2010/main" val="3002856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302</Words>
  <Application>Microsoft Office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Myriad Pro</vt:lpstr>
      <vt:lpstr>Office Theme</vt:lpstr>
      <vt:lpstr>LANDMAN SURVEY RESULTS</vt:lpstr>
      <vt:lpstr>Background</vt:lpstr>
      <vt:lpstr>Tax Treatment of Independent Landmen</vt:lpstr>
      <vt:lpstr>Percentage of Landmen that Respondents Believe are Treated as Independent Contractors </vt:lpstr>
      <vt:lpstr>How long respondents believe the practice of treating Independent Landmen as Independent Contractors has been in existence. </vt:lpstr>
      <vt:lpstr>Respondents belief that Independent Landmen are treated as Independent Contractors across the United States.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TITLE</dc:title>
  <dc:creator>Sarah Tinsley</dc:creator>
  <cp:lastModifiedBy>Tina Urbina</cp:lastModifiedBy>
  <cp:revision>38</cp:revision>
  <cp:lastPrinted>2019-05-01T14:38:04Z</cp:lastPrinted>
  <dcterms:created xsi:type="dcterms:W3CDTF">2019-04-24T16:36:53Z</dcterms:created>
  <dcterms:modified xsi:type="dcterms:W3CDTF">2019-05-28T18:44:19Z</dcterms:modified>
</cp:coreProperties>
</file>