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5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b Barnett" initials="BB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4" autoAdjust="0"/>
    <p:restoredTop sz="83830" autoAdjust="0"/>
  </p:normalViewPr>
  <p:slideViewPr>
    <p:cSldViewPr snapToGrid="0">
      <p:cViewPr varScale="1">
        <p:scale>
          <a:sx n="107" d="100"/>
          <a:sy n="107" d="100"/>
        </p:scale>
        <p:origin x="16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2T18:01:30.306" idx="7">
    <p:pos x="5532" y="913"/>
    <p:text>Might be worth calling out that they can view the full price including tax by clicking on the link below the rate - a lot of customers like to see that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AFE69-3231-4DB0-BD51-EB8349B02EC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2F95F-75A5-4665-9CBB-0C604FA3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0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7851A78-8E27-4BE3-948E-C4FC9630DEA5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036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7851A78-8E27-4BE3-948E-C4FC9630DEA5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97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9645-80A3-4E7E-A178-EEFB12649A8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E9E4-4EB2-4153-8B5F-803476D3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2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9645-80A3-4E7E-A178-EEFB12649A8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E9E4-4EB2-4153-8B5F-803476D3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9645-80A3-4E7E-A178-EEFB12649A8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E9E4-4EB2-4153-8B5F-803476D3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2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D102E-529C-4A8C-9DC7-A0D6D808E9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7E851-FC7A-401A-ADEA-E93D31080A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28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F3E55-D8A3-44B1-A163-9AFB69A5B9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BE3FF-836E-40FB-9DEA-E6E597D5DD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32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E5E45-3EE1-44AD-A9DC-52C6E97BD2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7815-E8E4-4E34-96C1-C08B33AB70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5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36DD-68A2-4D78-B011-745F605E48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4EB6-818F-48C8-977B-052FB070B3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4"/>
          <a:stretch/>
        </p:blipFill>
        <p:spPr>
          <a:xfrm>
            <a:off x="457200" y="5865365"/>
            <a:ext cx="2168549" cy="75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73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EDAA8-FEB5-44E3-BCFF-7B40E9C0E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68CA9-2479-4FED-A731-8EB3FEC3FC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19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4AC43-0835-46CC-9CA7-0604F46A1E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A182-E4D6-4BC9-A063-4C27600522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31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CC0FF-9C32-4F92-9462-EF234E1EBE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90F84-8607-46FA-A82A-BC4A67DB1B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60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97159-0648-4479-8CBA-66C8F9A5D8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4DFED-5A6B-4F33-814F-D536870C0A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7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9645-80A3-4E7E-A178-EEFB12649A8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E9E4-4EB2-4153-8B5F-803476D3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6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FDF9-E7CB-4FF1-975B-BD095AE60A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3B074-4FE0-4441-ACE1-031345409A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30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BFE8F-B34C-4B09-8E31-ECC2C4DE2D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5198-00ED-480D-9F70-947184AC21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01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BE87-9B9B-4A74-8785-C5B513B027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32524-18D1-4883-854D-C5CF4CEED3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9645-80A3-4E7E-A178-EEFB12649A8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E9E4-4EB2-4153-8B5F-803476D3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2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9645-80A3-4E7E-A178-EEFB12649A8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E9E4-4EB2-4153-8B5F-803476D3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9645-80A3-4E7E-A178-EEFB12649A8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E9E4-4EB2-4153-8B5F-803476D3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5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9645-80A3-4E7E-A178-EEFB12649A8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E9E4-4EB2-4153-8B5F-803476D3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9645-80A3-4E7E-A178-EEFB12649A8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E9E4-4EB2-4153-8B5F-803476D3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3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9645-80A3-4E7E-A178-EEFB12649A8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E9E4-4EB2-4153-8B5F-803476D3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8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9645-80A3-4E7E-A178-EEFB12649A8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E9E4-4EB2-4153-8B5F-803476D3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6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19645-80A3-4E7E-A178-EEFB12649A8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EE9E4-4EB2-4153-8B5F-803476D3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9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43E99D-3A91-46D1-BD1F-DD9D7CEA61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482323-B350-4D5E-8A62-FDC435446C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0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" t="15291" r="49538" b="17289"/>
          <a:stretch/>
        </p:blipFill>
        <p:spPr bwMode="auto">
          <a:xfrm>
            <a:off x="0" y="0"/>
            <a:ext cx="9144000" cy="739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304800" y="359228"/>
            <a:ext cx="8610600" cy="116477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4800"/>
              </a:lnSpc>
            </a:pPr>
            <a:r>
              <a:rPr lang="en-US" dirty="0" smtClean="0">
                <a:solidFill>
                  <a:srgbClr val="74BE4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corporate web access </a:t>
            </a:r>
            <a:br>
              <a:rPr lang="en-US" dirty="0" smtClean="0">
                <a:solidFill>
                  <a:srgbClr val="74BE4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dirty="0" smtClean="0">
                <a:solidFill>
                  <a:srgbClr val="74BE4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booking tool</a:t>
            </a:r>
            <a:endParaRPr lang="en-US" dirty="0">
              <a:solidFill>
                <a:srgbClr val="74BE4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7" name="Picture 6" descr="esa_logo_horiz_cmyk_coated_positi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3162299"/>
            <a:ext cx="404610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3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t="15291" r="49538" b="17289"/>
          <a:stretch/>
        </p:blipFill>
        <p:spPr bwMode="auto">
          <a:xfrm>
            <a:off x="0" y="0"/>
            <a:ext cx="9144000" cy="739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214244" y="586741"/>
            <a:ext cx="8929756" cy="116477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4800"/>
              </a:lnSpc>
            </a:pPr>
            <a:r>
              <a:rPr lang="en-US" dirty="0" smtClean="0">
                <a:solidFill>
                  <a:srgbClr val="74BE4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go to www.esa.com/extendedperks</a:t>
            </a:r>
            <a:endParaRPr lang="en-US" dirty="0">
              <a:solidFill>
                <a:srgbClr val="74BE4C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b="4465"/>
          <a:stretch/>
        </p:blipFill>
        <p:spPr>
          <a:xfrm>
            <a:off x="2743200" y="2209800"/>
            <a:ext cx="4925944" cy="333638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19743" y="1898473"/>
            <a:ext cx="22027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ign up for our  Extended Perks so you can manage your profile and see past reservations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Once you are signed up, make sure you are logged in before booking using your web code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74BE4C"/>
                </a:solidFill>
                <a:latin typeface="Arial" pitchFamily="34" charset="0"/>
                <a:cs typeface="Arial" pitchFamily="34" charset="0"/>
              </a:rPr>
              <a:t>enter the stay details</a:t>
            </a:r>
            <a:endParaRPr lang="en-US" dirty="0">
              <a:solidFill>
                <a:srgbClr val="74BE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352800" cy="4525963"/>
          </a:xfrm>
        </p:spPr>
        <p:txBody>
          <a:bodyPr/>
          <a:lstStyle/>
          <a:p>
            <a:pPr marL="290513" indent="-290513">
              <a:lnSpc>
                <a:spcPts val="24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city/state,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airport, attraction, or address of your destination</a:t>
            </a:r>
          </a:p>
          <a:p>
            <a:pPr marL="290513" indent="-290513">
              <a:lnSpc>
                <a:spcPts val="24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check-in and check-out dates</a:t>
            </a:r>
          </a:p>
          <a:p>
            <a:pPr marL="290513" indent="-290513">
              <a:lnSpc>
                <a:spcPts val="24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number of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rooms/guests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8" t="21307" r="36731" b="29351"/>
          <a:stretch/>
        </p:blipFill>
        <p:spPr>
          <a:xfrm>
            <a:off x="3810000" y="1468582"/>
            <a:ext cx="4648200" cy="3352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74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pc="-100" dirty="0">
                <a:solidFill>
                  <a:srgbClr val="74BE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pc="-100" dirty="0" smtClean="0">
                <a:solidFill>
                  <a:srgbClr val="74BE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 your corporate web code</a:t>
            </a:r>
            <a:endParaRPr lang="en-US" spc="-100" dirty="0">
              <a:solidFill>
                <a:srgbClr val="74BE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38600" cy="3124200"/>
          </a:xfrm>
        </p:spPr>
        <p:txBody>
          <a:bodyPr/>
          <a:lstStyle/>
          <a:p>
            <a:pPr marL="290513" indent="-290513">
              <a:lnSpc>
                <a:spcPts val="24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2000" b="1" dirty="0" smtClean="0">
                <a:solidFill>
                  <a:srgbClr val="74BE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rates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b="1" dirty="0" smtClean="0">
                <a:solidFill>
                  <a:srgbClr val="74BE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513" indent="-290513">
              <a:lnSpc>
                <a:spcPts val="24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corporate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code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 to your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(EAAAP)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513" indent="-290513">
              <a:lnSpc>
                <a:spcPts val="24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US" sz="2000" b="1" dirty="0" smtClean="0">
                <a:solidFill>
                  <a:srgbClr val="74BE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hotels</a:t>
            </a:r>
            <a:endParaRPr lang="en-US" sz="2000" b="1" dirty="0">
              <a:solidFill>
                <a:srgbClr val="74BE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10446" r="73909" b="44447"/>
          <a:stretch/>
        </p:blipFill>
        <p:spPr>
          <a:xfrm>
            <a:off x="5029200" y="1447800"/>
            <a:ext cx="3048000" cy="5217761"/>
          </a:xfr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0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74BE4C"/>
                </a:solidFill>
                <a:latin typeface="Arial" pitchFamily="34" charset="0"/>
                <a:cs typeface="Arial" pitchFamily="34" charset="0"/>
              </a:rPr>
              <a:t>select a hotel</a:t>
            </a:r>
            <a:endParaRPr lang="en-US" dirty="0">
              <a:solidFill>
                <a:srgbClr val="74BE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2564" y="1452274"/>
            <a:ext cx="3048000" cy="4313526"/>
          </a:xfrm>
        </p:spPr>
        <p:txBody>
          <a:bodyPr>
            <a:noAutofit/>
          </a:bodyPr>
          <a:lstStyle/>
          <a:p>
            <a:pPr marL="290513" indent="-290513">
              <a:lnSpc>
                <a:spcPts val="24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available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Stay America hotels in the area will be displayed – sorted by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from the location you entered (typically city center)</a:t>
            </a:r>
          </a:p>
          <a:p>
            <a:pPr marL="290513" indent="-290513">
              <a:lnSpc>
                <a:spcPts val="24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otels can also be viewed on a map by clicking the “MAP” tab</a:t>
            </a:r>
          </a:p>
          <a:p>
            <a:pPr marL="290513" indent="-290513">
              <a:lnSpc>
                <a:spcPts val="24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hotel you want from the list displayed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24858" r="7436"/>
          <a:stretch/>
        </p:blipFill>
        <p:spPr>
          <a:xfrm>
            <a:off x="3733800" y="1473056"/>
            <a:ext cx="5181600" cy="4765003"/>
          </a:xfr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70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74BE4C"/>
                </a:solidFill>
                <a:latin typeface="Arial" pitchFamily="34" charset="0"/>
                <a:cs typeface="Arial" pitchFamily="34" charset="0"/>
              </a:rPr>
              <a:t>select </a:t>
            </a:r>
            <a:r>
              <a:rPr lang="en-US" dirty="0">
                <a:solidFill>
                  <a:srgbClr val="74BE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room type you </a:t>
            </a:r>
            <a:r>
              <a:rPr lang="en-US" dirty="0" smtClean="0">
                <a:solidFill>
                  <a:srgbClr val="74BE4C"/>
                </a:solidFill>
                <a:latin typeface="Arial" pitchFamily="34" charset="0"/>
                <a:cs typeface="Arial" pitchFamily="34" charset="0"/>
              </a:rPr>
              <a:t>want</a:t>
            </a:r>
            <a:endParaRPr lang="en-US" dirty="0">
              <a:solidFill>
                <a:srgbClr val="74BE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2564" y="1452274"/>
            <a:ext cx="3048000" cy="3124200"/>
          </a:xfrm>
        </p:spPr>
        <p:txBody>
          <a:bodyPr/>
          <a:lstStyle/>
          <a:p>
            <a:pPr marL="290513" indent="-290513">
              <a:lnSpc>
                <a:spcPts val="24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iew the full room price, including tax, by clicking on the link below the rate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513" indent="-290513">
              <a:lnSpc>
                <a:spcPts val="24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lick book now to select your room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1448708"/>
            <a:ext cx="5200512" cy="384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6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74BE4C"/>
                </a:solidFill>
                <a:latin typeface="Arial" pitchFamily="34" charset="0"/>
                <a:cs typeface="Arial" pitchFamily="34" charset="0"/>
              </a:rPr>
              <a:t>complete the guest details</a:t>
            </a:r>
            <a:endParaRPr lang="en-US" dirty="0">
              <a:solidFill>
                <a:srgbClr val="74BE4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1425698"/>
            <a:ext cx="5281827" cy="46897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33400" y="1671049"/>
            <a:ext cx="3505200" cy="419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option to include travel agency information</a:t>
            </a:r>
          </a:p>
          <a:p>
            <a:pPr marL="457200" indent="-457200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option to pay by credit card or input direct bill account number</a:t>
            </a:r>
          </a:p>
          <a:p>
            <a:pPr marL="457200" indent="-457200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option to add in any special requests or comments </a:t>
            </a:r>
          </a:p>
          <a:p>
            <a:pPr marL="457200" indent="-457200">
              <a:lnSpc>
                <a:spcPts val="23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option to forward confirmation to additional email addresses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74BE4C"/>
                </a:solidFill>
                <a:latin typeface="Arial" pitchFamily="34" charset="0"/>
                <a:cs typeface="Arial" pitchFamily="34" charset="0"/>
              </a:rPr>
              <a:t>your confirmation is on the way!</a:t>
            </a:r>
            <a:endParaRPr lang="en-US" dirty="0">
              <a:solidFill>
                <a:srgbClr val="74BE4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454727"/>
            <a:ext cx="5281827" cy="46897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22564" y="1454727"/>
            <a:ext cx="31588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90513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your confirmation will be sent to the email address you provide</a:t>
            </a:r>
          </a:p>
          <a:p>
            <a:pPr marL="274320" indent="-290513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your ease of booking just became </a:t>
            </a:r>
            <a:r>
              <a:rPr lang="en-US" sz="2000" b="1" dirty="0" smtClean="0">
                <a:solidFill>
                  <a:srgbClr val="74BE4C"/>
                </a:solidFill>
              </a:rPr>
              <a:t>EXTENDED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74BE4C"/>
                </a:solidFill>
                <a:latin typeface="Arial" pitchFamily="34" charset="0"/>
                <a:cs typeface="Arial" pitchFamily="34" charset="0"/>
              </a:rPr>
              <a:t>need further assistance?</a:t>
            </a:r>
            <a:endParaRPr lang="en-US" dirty="0">
              <a:solidFill>
                <a:srgbClr val="74BE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39521" y="1231568"/>
            <a:ext cx="79346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 problem!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contact your </a:t>
            </a:r>
            <a:r>
              <a:rPr lang="en-US" sz="2000" b="1" dirty="0" smtClean="0">
                <a:solidFill>
                  <a:schemeClr val="accent6"/>
                </a:solidFill>
              </a:rPr>
              <a:t>ESA Account Representative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who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will be eager to assist you!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7059" y="4529469"/>
            <a:ext cx="5948625" cy="2036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Account Services Coordinators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980.345.1555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core@esa.com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Design 0.391597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5FA530713C3E41A448CAC004D334F9" ma:contentTypeVersion="7" ma:contentTypeDescription="Create a new document." ma:contentTypeScope="" ma:versionID="cee6f22b5fe3b9e2bc24a75f1119e4b2">
  <xsd:schema xmlns:xsd="http://www.w3.org/2001/XMLSchema" xmlns:xs="http://www.w3.org/2001/XMLSchema" xmlns:p="http://schemas.microsoft.com/office/2006/metadata/properties" xmlns:ns2="76b82314-f64c-4373-b688-b293419a0bc1" xmlns:ns3="http://schemas.microsoft.com/sharepoint/v4" xmlns:ns4="47f14f79-3cd7-4505-a8dd-7c710cda41da" xmlns:ns5="324c529d-6217-403f-99ef-404c06382a58" targetNamespace="http://schemas.microsoft.com/office/2006/metadata/properties" ma:root="true" ma:fieldsID="a523b9458b8029f2d8d102c89c18adb2" ns2:_="" ns3:_="" ns4:_="" ns5:_="">
    <xsd:import namespace="76b82314-f64c-4373-b688-b293419a0bc1"/>
    <xsd:import namespace="http://schemas.microsoft.com/sharepoint/v4"/>
    <xsd:import namespace="47f14f79-3cd7-4505-a8dd-7c710cda41da"/>
    <xsd:import namespace="324c529d-6217-403f-99ef-404c06382a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IconOverlay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82314-f64c-4373-b688-b293419a0b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14f79-3cd7-4505-a8dd-7c710cda41da" elementFormDefault="qualified">
    <xsd:import namespace="http://schemas.microsoft.com/office/2006/documentManagement/types"/>
    <xsd:import namespace="http://schemas.microsoft.com/office/infopath/2007/PartnerControls"/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c529d-6217-403f-99ef-404c06382a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CF2AA2-48A0-47FB-A90A-46797729941D}">
  <ds:schemaRefs>
    <ds:schemaRef ds:uri="http://purl.org/dc/elements/1.1/"/>
    <ds:schemaRef ds:uri="76b82314-f64c-4373-b688-b293419a0bc1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schemas.microsoft.com/sharepoint/v4"/>
    <ds:schemaRef ds:uri="324c529d-6217-403f-99ef-404c06382a58"/>
    <ds:schemaRef ds:uri="47f14f79-3cd7-4505-a8dd-7c710cda41d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76028B-16BE-490E-B167-F7DFD0FCBB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b82314-f64c-4373-b688-b293419a0bc1"/>
    <ds:schemaRef ds:uri="http://schemas.microsoft.com/sharepoint/v4"/>
    <ds:schemaRef ds:uri="47f14f79-3cd7-4505-a8dd-7c710cda41da"/>
    <ds:schemaRef ds:uri="324c529d-6217-403f-99ef-404c06382a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8EC82F-6101-4B32-8419-7D51CC0E3B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254</Words>
  <Application>Microsoft Office PowerPoint</Application>
  <PresentationFormat>On-screen Show (4:3)</PresentationFormat>
  <Paragraphs>36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Blank Design 0.3915979</vt:lpstr>
      <vt:lpstr>PowerPoint Presentation</vt:lpstr>
      <vt:lpstr>PowerPoint Presentation</vt:lpstr>
      <vt:lpstr>enter the stay details</vt:lpstr>
      <vt:lpstr>enter your corporate web code</vt:lpstr>
      <vt:lpstr>select a hotel</vt:lpstr>
      <vt:lpstr>select the room type you want</vt:lpstr>
      <vt:lpstr>complete the guest details</vt:lpstr>
      <vt:lpstr>your confirmation is on the way!</vt:lpstr>
      <vt:lpstr>need further assistance?</vt:lpstr>
    </vt:vector>
  </TitlesOfParts>
  <Company>EXTENDED STAY HOTELS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Sharpton, Nikki</dc:creator>
  <cp:lastModifiedBy>Andrea Spencer</cp:lastModifiedBy>
  <cp:revision>11</cp:revision>
  <dcterms:created xsi:type="dcterms:W3CDTF">2017-03-01T14:54:28Z</dcterms:created>
  <dcterms:modified xsi:type="dcterms:W3CDTF">2019-05-28T14:28:49Z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0x010100AA5FA530713C3E41A448CAC004D334F9</vt:lpwstr>
  </property>
</Properties>
</file>